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p:scale>
          <a:sx n="103" d="100"/>
          <a:sy n="103" d="100"/>
        </p:scale>
        <p:origin x="2936"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11/23/21</a:t>
            </a:fld>
            <a:endParaRPr lang="en-US"/>
          </a:p>
        </p:txBody>
      </p:sp>
      <p:sp>
        <p:nvSpPr>
          <p:cNvPr id="6" name="Holder 6"/>
          <p:cNvSpPr>
            <a:spLocks noGrp="1"/>
          </p:cNvSpPr>
          <p:nvPr>
            <p:ph type="sldNum" sz="quarter" idx="7"/>
          </p:nvPr>
        </p:nvSpPr>
        <p:spPr/>
        <p:txBody>
          <a:bodyPr lIns="0" tIns="0" rIns="0" bIns="0"/>
          <a:lstStyle>
            <a:lvl1pPr>
              <a:defRPr sz="700" b="0" i="0">
                <a:solidFill>
                  <a:srgbClr val="FEF8F3"/>
                </a:solidFill>
                <a:latin typeface="Calibri"/>
                <a:cs typeface="Calibri"/>
              </a:defRPr>
            </a:lvl1pPr>
          </a:lstStyle>
          <a:p>
            <a:pPr marL="38100">
              <a:lnSpc>
                <a:spcPts val="76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11/23/21</a:t>
            </a:fld>
            <a:endParaRPr lang="en-US"/>
          </a:p>
        </p:txBody>
      </p:sp>
      <p:sp>
        <p:nvSpPr>
          <p:cNvPr id="6" name="Holder 6"/>
          <p:cNvSpPr>
            <a:spLocks noGrp="1"/>
          </p:cNvSpPr>
          <p:nvPr>
            <p:ph type="sldNum" sz="quarter" idx="7"/>
          </p:nvPr>
        </p:nvSpPr>
        <p:spPr/>
        <p:txBody>
          <a:bodyPr lIns="0" tIns="0" rIns="0" bIns="0"/>
          <a:lstStyle>
            <a:lvl1pPr>
              <a:defRPr sz="700" b="0" i="0">
                <a:solidFill>
                  <a:srgbClr val="FEF8F3"/>
                </a:solidFill>
                <a:latin typeface="Calibri"/>
                <a:cs typeface="Calibri"/>
              </a:defRPr>
            </a:lvl1pPr>
          </a:lstStyle>
          <a:p>
            <a:pPr marL="38100">
              <a:lnSpc>
                <a:spcPts val="76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11/23/21</a:t>
            </a:fld>
            <a:endParaRPr lang="en-US"/>
          </a:p>
        </p:txBody>
      </p:sp>
      <p:sp>
        <p:nvSpPr>
          <p:cNvPr id="7" name="Holder 7"/>
          <p:cNvSpPr>
            <a:spLocks noGrp="1"/>
          </p:cNvSpPr>
          <p:nvPr>
            <p:ph type="sldNum" sz="quarter" idx="7"/>
          </p:nvPr>
        </p:nvSpPr>
        <p:spPr/>
        <p:txBody>
          <a:bodyPr lIns="0" tIns="0" rIns="0" bIns="0"/>
          <a:lstStyle>
            <a:lvl1pPr>
              <a:defRPr sz="700" b="0" i="0">
                <a:solidFill>
                  <a:srgbClr val="FEF8F3"/>
                </a:solidFill>
                <a:latin typeface="Calibri"/>
                <a:cs typeface="Calibri"/>
              </a:defRPr>
            </a:lvl1pPr>
          </a:lstStyle>
          <a:p>
            <a:pPr marL="38100">
              <a:lnSpc>
                <a:spcPts val="76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11/23/21</a:t>
            </a:fld>
            <a:endParaRPr lang="en-US"/>
          </a:p>
        </p:txBody>
      </p:sp>
      <p:sp>
        <p:nvSpPr>
          <p:cNvPr id="5" name="Holder 5"/>
          <p:cNvSpPr>
            <a:spLocks noGrp="1"/>
          </p:cNvSpPr>
          <p:nvPr>
            <p:ph type="sldNum" sz="quarter" idx="7"/>
          </p:nvPr>
        </p:nvSpPr>
        <p:spPr/>
        <p:txBody>
          <a:bodyPr lIns="0" tIns="0" rIns="0" bIns="0"/>
          <a:lstStyle>
            <a:lvl1pPr>
              <a:defRPr sz="700" b="0" i="0">
                <a:solidFill>
                  <a:srgbClr val="FEF8F3"/>
                </a:solidFill>
                <a:latin typeface="Calibri"/>
                <a:cs typeface="Calibri"/>
              </a:defRPr>
            </a:lvl1pPr>
          </a:lstStyle>
          <a:p>
            <a:pPr marL="38100">
              <a:lnSpc>
                <a:spcPts val="76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11/23/21</a:t>
            </a:fld>
            <a:endParaRPr lang="en-US"/>
          </a:p>
        </p:txBody>
      </p:sp>
      <p:sp>
        <p:nvSpPr>
          <p:cNvPr id="4" name="Holder 4"/>
          <p:cNvSpPr>
            <a:spLocks noGrp="1"/>
          </p:cNvSpPr>
          <p:nvPr>
            <p:ph type="sldNum" sz="quarter" idx="7"/>
          </p:nvPr>
        </p:nvSpPr>
        <p:spPr/>
        <p:txBody>
          <a:bodyPr lIns="0" tIns="0" rIns="0" bIns="0"/>
          <a:lstStyle>
            <a:lvl1pPr>
              <a:defRPr sz="700" b="0" i="0">
                <a:solidFill>
                  <a:srgbClr val="FEF8F3"/>
                </a:solidFill>
                <a:latin typeface="Calibri"/>
                <a:cs typeface="Calibri"/>
              </a:defRPr>
            </a:lvl1pPr>
          </a:lstStyle>
          <a:p>
            <a:pPr marL="38100">
              <a:lnSpc>
                <a:spcPts val="76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11/23/21</a:t>
            </a:fld>
            <a:endParaRPr lang="en-US"/>
          </a:p>
        </p:txBody>
      </p:sp>
      <p:sp>
        <p:nvSpPr>
          <p:cNvPr id="6" name="Holder 6"/>
          <p:cNvSpPr>
            <a:spLocks noGrp="1"/>
          </p:cNvSpPr>
          <p:nvPr>
            <p:ph type="sldNum" sz="quarter" idx="7"/>
          </p:nvPr>
        </p:nvSpPr>
        <p:spPr>
          <a:xfrm>
            <a:off x="6713921" y="10495277"/>
            <a:ext cx="133984" cy="114300"/>
          </a:xfrm>
          <a:prstGeom prst="rect">
            <a:avLst/>
          </a:prstGeom>
        </p:spPr>
        <p:txBody>
          <a:bodyPr wrap="square" lIns="0" tIns="0" rIns="0" bIns="0">
            <a:spAutoFit/>
          </a:bodyPr>
          <a:lstStyle>
            <a:lvl1pPr>
              <a:defRPr sz="700" b="0" i="0">
                <a:solidFill>
                  <a:srgbClr val="FEF8F3"/>
                </a:solidFill>
                <a:latin typeface="Calibri"/>
                <a:cs typeface="Calibri"/>
              </a:defRPr>
            </a:lvl1pPr>
          </a:lstStyle>
          <a:p>
            <a:pPr marL="38100">
              <a:lnSpc>
                <a:spcPts val="76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www.nangia-andersen.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www.forbes.com/sites/carolinecastrillon/2021/12/27/this-is-the-future-of-remote-work-in-2021/?sh=56c16d031e1d" TargetMode="External"/><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hyperlink" Target="https://www.microsoft.com/en-us/microsoft-365/blog/2020/04/09/remote-work-trend-report-meetings/" TargetMode="External"/><Relationship Id="rId5" Type="http://schemas.openxmlformats.org/officeDocument/2006/relationships/hyperlink" Target="https://www.spglobal.com/marketintelligence/en/news-insights/latest-news-headlines/slack-user-growth-jumps-amid-covid-19-crisis-57779106" TargetMode="External"/><Relationship Id="rId4" Type="http://schemas.openxmlformats.org/officeDocument/2006/relationships/hyperlink" Target="https://www.theverge.com/2021/4/27/22406472/microsoft-teams-145-million-daily-active-users-stat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mailto:shrikrishna.dikshit@nangia-andersen.com" TargetMode="External"/><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8.png"/><Relationship Id="rId17" Type="http://schemas.openxmlformats.org/officeDocument/2006/relationships/image" Target="../media/image31.png"/><Relationship Id="rId2" Type="http://schemas.openxmlformats.org/officeDocument/2006/relationships/image" Target="../media/image21.png"/><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hyperlink" Target="mailto:query@nangia-andersen.com" TargetMode="External"/><Relationship Id="rId11" Type="http://schemas.openxmlformats.org/officeDocument/2006/relationships/image" Target="../media/image27.png"/><Relationship Id="rId5" Type="http://schemas.openxmlformats.org/officeDocument/2006/relationships/hyperlink" Target="http://www.nangia-andersen.com/" TargetMode="External"/><Relationship Id="rId15" Type="http://schemas.openxmlformats.org/officeDocument/2006/relationships/hyperlink" Target="mailto:tauw&#64257;q.wahidi@nangia-andersen.com" TargetMode="External"/><Relationship Id="rId10" Type="http://schemas.openxmlformats.org/officeDocument/2006/relationships/hyperlink" Target="mailto:srinivasa.rao@nangia-andersen.com" TargetMode="External"/><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
            <a:ext cx="7560309" cy="9383395"/>
            <a:chOff x="0" y="4"/>
            <a:chExt cx="7560309" cy="9383395"/>
          </a:xfrm>
        </p:grpSpPr>
        <p:pic>
          <p:nvPicPr>
            <p:cNvPr id="3" name="object 3"/>
            <p:cNvPicPr/>
            <p:nvPr/>
          </p:nvPicPr>
          <p:blipFill>
            <a:blip r:embed="rId2" cstate="print"/>
            <a:stretch>
              <a:fillRect/>
            </a:stretch>
          </p:blipFill>
          <p:spPr>
            <a:xfrm>
              <a:off x="0" y="4"/>
              <a:ext cx="7560068" cy="8470895"/>
            </a:xfrm>
            <a:prstGeom prst="rect">
              <a:avLst/>
            </a:prstGeom>
          </p:spPr>
        </p:pic>
        <p:sp>
          <p:nvSpPr>
            <p:cNvPr id="4" name="object 4"/>
            <p:cNvSpPr/>
            <p:nvPr/>
          </p:nvSpPr>
          <p:spPr>
            <a:xfrm>
              <a:off x="1944894" y="559494"/>
              <a:ext cx="222250" cy="282575"/>
            </a:xfrm>
            <a:custGeom>
              <a:avLst/>
              <a:gdLst/>
              <a:ahLst/>
              <a:cxnLst/>
              <a:rect l="l" t="t" r="r" b="b"/>
              <a:pathLst>
                <a:path w="222250" h="282575">
                  <a:moveTo>
                    <a:pt x="221996" y="0"/>
                  </a:moveTo>
                  <a:lnTo>
                    <a:pt x="195135" y="0"/>
                  </a:lnTo>
                  <a:lnTo>
                    <a:pt x="195135" y="238582"/>
                  </a:lnTo>
                  <a:lnTo>
                    <a:pt x="194348" y="238582"/>
                  </a:lnTo>
                  <a:lnTo>
                    <a:pt x="30022" y="0"/>
                  </a:lnTo>
                  <a:lnTo>
                    <a:pt x="0" y="0"/>
                  </a:lnTo>
                  <a:lnTo>
                    <a:pt x="0" y="282028"/>
                  </a:lnTo>
                  <a:lnTo>
                    <a:pt x="26860" y="282028"/>
                  </a:lnTo>
                  <a:lnTo>
                    <a:pt x="26860" y="43446"/>
                  </a:lnTo>
                  <a:lnTo>
                    <a:pt x="27660" y="43446"/>
                  </a:lnTo>
                  <a:lnTo>
                    <a:pt x="191973" y="282028"/>
                  </a:lnTo>
                  <a:lnTo>
                    <a:pt x="221996" y="282028"/>
                  </a:lnTo>
                  <a:lnTo>
                    <a:pt x="221996" y="0"/>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stretch>
              <a:fillRect/>
            </a:stretch>
          </p:blipFill>
          <p:spPr>
            <a:xfrm>
              <a:off x="2207574" y="631774"/>
              <a:ext cx="188810" cy="215277"/>
            </a:xfrm>
            <a:prstGeom prst="rect">
              <a:avLst/>
            </a:prstGeom>
          </p:spPr>
        </p:pic>
        <p:pic>
          <p:nvPicPr>
            <p:cNvPr id="6" name="object 6"/>
            <p:cNvPicPr/>
            <p:nvPr/>
          </p:nvPicPr>
          <p:blipFill>
            <a:blip r:embed="rId4" cstate="print"/>
            <a:stretch>
              <a:fillRect/>
            </a:stretch>
          </p:blipFill>
          <p:spPr>
            <a:xfrm>
              <a:off x="2423245" y="631785"/>
              <a:ext cx="165493" cy="209740"/>
            </a:xfrm>
            <a:prstGeom prst="rect">
              <a:avLst/>
            </a:prstGeom>
          </p:spPr>
        </p:pic>
        <p:sp>
          <p:nvSpPr>
            <p:cNvPr id="7" name="object 7"/>
            <p:cNvSpPr/>
            <p:nvPr/>
          </p:nvSpPr>
          <p:spPr>
            <a:xfrm>
              <a:off x="2625547" y="559510"/>
              <a:ext cx="255270" cy="363220"/>
            </a:xfrm>
            <a:custGeom>
              <a:avLst/>
              <a:gdLst/>
              <a:ahLst/>
              <a:cxnLst/>
              <a:rect l="l" t="t" r="r" b="b"/>
              <a:pathLst>
                <a:path w="255269" h="363219">
                  <a:moveTo>
                    <a:pt x="182410" y="78206"/>
                  </a:moveTo>
                  <a:lnTo>
                    <a:pt x="157530" y="78206"/>
                  </a:lnTo>
                  <a:lnTo>
                    <a:pt x="157530" y="113360"/>
                  </a:lnTo>
                  <a:lnTo>
                    <a:pt x="157530" y="177749"/>
                  </a:lnTo>
                  <a:lnTo>
                    <a:pt x="148196" y="221526"/>
                  </a:lnTo>
                  <a:lnTo>
                    <a:pt x="120396" y="251802"/>
                  </a:lnTo>
                  <a:lnTo>
                    <a:pt x="91960" y="258711"/>
                  </a:lnTo>
                  <a:lnTo>
                    <a:pt x="83566" y="258279"/>
                  </a:lnTo>
                  <a:lnTo>
                    <a:pt x="45415" y="238988"/>
                  </a:lnTo>
                  <a:lnTo>
                    <a:pt x="27025" y="200406"/>
                  </a:lnTo>
                  <a:lnTo>
                    <a:pt x="24803" y="177749"/>
                  </a:lnTo>
                  <a:lnTo>
                    <a:pt x="25031" y="169875"/>
                  </a:lnTo>
                  <a:lnTo>
                    <a:pt x="33451" y="132359"/>
                  </a:lnTo>
                  <a:lnTo>
                    <a:pt x="61544" y="100520"/>
                  </a:lnTo>
                  <a:lnTo>
                    <a:pt x="91960" y="93218"/>
                  </a:lnTo>
                  <a:lnTo>
                    <a:pt x="100507" y="93687"/>
                  </a:lnTo>
                  <a:lnTo>
                    <a:pt x="138277" y="114642"/>
                  </a:lnTo>
                  <a:lnTo>
                    <a:pt x="155524" y="155232"/>
                  </a:lnTo>
                  <a:lnTo>
                    <a:pt x="157530" y="177749"/>
                  </a:lnTo>
                  <a:lnTo>
                    <a:pt x="157530" y="113360"/>
                  </a:lnTo>
                  <a:lnTo>
                    <a:pt x="156730" y="113360"/>
                  </a:lnTo>
                  <a:lnTo>
                    <a:pt x="154368" y="107823"/>
                  </a:lnTo>
                  <a:lnTo>
                    <a:pt x="151015" y="102565"/>
                  </a:lnTo>
                  <a:lnTo>
                    <a:pt x="142887" y="93218"/>
                  </a:lnTo>
                  <a:lnTo>
                    <a:pt x="142316" y="92557"/>
                  </a:lnTo>
                  <a:lnTo>
                    <a:pt x="137388" y="88150"/>
                  </a:lnTo>
                  <a:lnTo>
                    <a:pt x="126326" y="80505"/>
                  </a:lnTo>
                  <a:lnTo>
                    <a:pt x="120192" y="77546"/>
                  </a:lnTo>
                  <a:lnTo>
                    <a:pt x="106768" y="73329"/>
                  </a:lnTo>
                  <a:lnTo>
                    <a:pt x="99593" y="72275"/>
                  </a:lnTo>
                  <a:lnTo>
                    <a:pt x="91960" y="72275"/>
                  </a:lnTo>
                  <a:lnTo>
                    <a:pt x="52654" y="80378"/>
                  </a:lnTo>
                  <a:lnTo>
                    <a:pt x="18338" y="109804"/>
                  </a:lnTo>
                  <a:lnTo>
                    <a:pt x="1485" y="154368"/>
                  </a:lnTo>
                  <a:lnTo>
                    <a:pt x="0" y="177749"/>
                  </a:lnTo>
                  <a:lnTo>
                    <a:pt x="241" y="185674"/>
                  </a:lnTo>
                  <a:lnTo>
                    <a:pt x="8001" y="225132"/>
                  </a:lnTo>
                  <a:lnTo>
                    <a:pt x="34239" y="261924"/>
                  </a:lnTo>
                  <a:lnTo>
                    <a:pt x="69240" y="277634"/>
                  </a:lnTo>
                  <a:lnTo>
                    <a:pt x="91960" y="279654"/>
                  </a:lnTo>
                  <a:lnTo>
                    <a:pt x="102857" y="278930"/>
                  </a:lnTo>
                  <a:lnTo>
                    <a:pt x="139141" y="262001"/>
                  </a:lnTo>
                  <a:lnTo>
                    <a:pt x="156730" y="237782"/>
                  </a:lnTo>
                  <a:lnTo>
                    <a:pt x="157530" y="237782"/>
                  </a:lnTo>
                  <a:lnTo>
                    <a:pt x="156565" y="282905"/>
                  </a:lnTo>
                  <a:lnTo>
                    <a:pt x="142125" y="322313"/>
                  </a:lnTo>
                  <a:lnTo>
                    <a:pt x="108127" y="340829"/>
                  </a:lnTo>
                  <a:lnTo>
                    <a:pt x="91960" y="342061"/>
                  </a:lnTo>
                  <a:lnTo>
                    <a:pt x="85102" y="342061"/>
                  </a:lnTo>
                  <a:lnTo>
                    <a:pt x="48437" y="329819"/>
                  </a:lnTo>
                  <a:lnTo>
                    <a:pt x="32308" y="301371"/>
                  </a:lnTo>
                  <a:lnTo>
                    <a:pt x="7429" y="301371"/>
                  </a:lnTo>
                  <a:lnTo>
                    <a:pt x="25006" y="339826"/>
                  </a:lnTo>
                  <a:lnTo>
                    <a:pt x="61937" y="359435"/>
                  </a:lnTo>
                  <a:lnTo>
                    <a:pt x="91960" y="362991"/>
                  </a:lnTo>
                  <a:lnTo>
                    <a:pt x="103924" y="362572"/>
                  </a:lnTo>
                  <a:lnTo>
                    <a:pt x="142201" y="352552"/>
                  </a:lnTo>
                  <a:lnTo>
                    <a:pt x="171107" y="322897"/>
                  </a:lnTo>
                  <a:lnTo>
                    <a:pt x="182105" y="276415"/>
                  </a:lnTo>
                  <a:lnTo>
                    <a:pt x="182410" y="237782"/>
                  </a:lnTo>
                  <a:lnTo>
                    <a:pt x="182410" y="113360"/>
                  </a:lnTo>
                  <a:lnTo>
                    <a:pt x="182410" y="78206"/>
                  </a:lnTo>
                  <a:close/>
                </a:path>
                <a:path w="255269" h="363219">
                  <a:moveTo>
                    <a:pt x="255092" y="78193"/>
                  </a:moveTo>
                  <a:lnTo>
                    <a:pt x="230200" y="78193"/>
                  </a:lnTo>
                  <a:lnTo>
                    <a:pt x="230200" y="282016"/>
                  </a:lnTo>
                  <a:lnTo>
                    <a:pt x="255092" y="282016"/>
                  </a:lnTo>
                  <a:lnTo>
                    <a:pt x="255092" y="78193"/>
                  </a:lnTo>
                  <a:close/>
                </a:path>
                <a:path w="255269" h="363219">
                  <a:moveTo>
                    <a:pt x="255092" y="0"/>
                  </a:moveTo>
                  <a:lnTo>
                    <a:pt x="230200" y="0"/>
                  </a:lnTo>
                  <a:lnTo>
                    <a:pt x="230200" y="39878"/>
                  </a:lnTo>
                  <a:lnTo>
                    <a:pt x="255092" y="39878"/>
                  </a:lnTo>
                  <a:lnTo>
                    <a:pt x="255092" y="0"/>
                  </a:lnTo>
                  <a:close/>
                </a:path>
              </a:pathLst>
            </a:custGeom>
            <a:solidFill>
              <a:srgbClr val="000000"/>
            </a:solidFill>
          </p:spPr>
          <p:txBody>
            <a:bodyPr wrap="square" lIns="0" tIns="0" rIns="0" bIns="0" rtlCol="0"/>
            <a:lstStyle/>
            <a:p>
              <a:endParaRPr/>
            </a:p>
          </p:txBody>
        </p:sp>
        <p:pic>
          <p:nvPicPr>
            <p:cNvPr id="8" name="object 8"/>
            <p:cNvPicPr/>
            <p:nvPr/>
          </p:nvPicPr>
          <p:blipFill>
            <a:blip r:embed="rId3" cstate="print"/>
            <a:stretch>
              <a:fillRect/>
            </a:stretch>
          </p:blipFill>
          <p:spPr>
            <a:xfrm>
              <a:off x="2917381" y="631774"/>
              <a:ext cx="188810" cy="215277"/>
            </a:xfrm>
            <a:prstGeom prst="rect">
              <a:avLst/>
            </a:prstGeom>
          </p:spPr>
        </p:pic>
        <p:pic>
          <p:nvPicPr>
            <p:cNvPr id="9" name="object 9"/>
            <p:cNvPicPr/>
            <p:nvPr/>
          </p:nvPicPr>
          <p:blipFill>
            <a:blip r:embed="rId5" cstate="print"/>
            <a:stretch>
              <a:fillRect/>
            </a:stretch>
          </p:blipFill>
          <p:spPr>
            <a:xfrm>
              <a:off x="3217178" y="559497"/>
              <a:ext cx="1603283" cy="287562"/>
            </a:xfrm>
            <a:prstGeom prst="rect">
              <a:avLst/>
            </a:prstGeom>
          </p:spPr>
        </p:pic>
        <p:sp>
          <p:nvSpPr>
            <p:cNvPr id="10" name="object 10"/>
            <p:cNvSpPr/>
            <p:nvPr/>
          </p:nvSpPr>
          <p:spPr>
            <a:xfrm>
              <a:off x="4981994" y="559498"/>
              <a:ext cx="633730" cy="282575"/>
            </a:xfrm>
            <a:custGeom>
              <a:avLst/>
              <a:gdLst/>
              <a:ahLst/>
              <a:cxnLst/>
              <a:rect l="l" t="t" r="r" b="b"/>
              <a:pathLst>
                <a:path w="633729" h="282575">
                  <a:moveTo>
                    <a:pt x="184861" y="259080"/>
                  </a:moveTo>
                  <a:lnTo>
                    <a:pt x="26860" y="259080"/>
                  </a:lnTo>
                  <a:lnTo>
                    <a:pt x="26860" y="0"/>
                  </a:lnTo>
                  <a:lnTo>
                    <a:pt x="0" y="0"/>
                  </a:lnTo>
                  <a:lnTo>
                    <a:pt x="0" y="259080"/>
                  </a:lnTo>
                  <a:lnTo>
                    <a:pt x="0" y="281940"/>
                  </a:lnTo>
                  <a:lnTo>
                    <a:pt x="184861" y="281940"/>
                  </a:lnTo>
                  <a:lnTo>
                    <a:pt x="184861" y="259080"/>
                  </a:lnTo>
                  <a:close/>
                </a:path>
                <a:path w="633729" h="282575">
                  <a:moveTo>
                    <a:pt x="396976" y="259080"/>
                  </a:moveTo>
                  <a:lnTo>
                    <a:pt x="238975" y="259080"/>
                  </a:lnTo>
                  <a:lnTo>
                    <a:pt x="238975" y="0"/>
                  </a:lnTo>
                  <a:lnTo>
                    <a:pt x="212115" y="0"/>
                  </a:lnTo>
                  <a:lnTo>
                    <a:pt x="212115" y="259080"/>
                  </a:lnTo>
                  <a:lnTo>
                    <a:pt x="212115" y="281940"/>
                  </a:lnTo>
                  <a:lnTo>
                    <a:pt x="396976" y="281940"/>
                  </a:lnTo>
                  <a:lnTo>
                    <a:pt x="396976" y="259080"/>
                  </a:lnTo>
                  <a:close/>
                </a:path>
                <a:path w="633729" h="282575">
                  <a:moveTo>
                    <a:pt x="633171" y="80581"/>
                  </a:moveTo>
                  <a:lnTo>
                    <a:pt x="623976" y="39395"/>
                  </a:lnTo>
                  <a:lnTo>
                    <a:pt x="611936" y="22910"/>
                  </a:lnTo>
                  <a:lnTo>
                    <a:pt x="610260" y="21132"/>
                  </a:lnTo>
                  <a:lnTo>
                    <a:pt x="606310" y="17792"/>
                  </a:lnTo>
                  <a:lnTo>
                    <a:pt x="606310" y="80581"/>
                  </a:lnTo>
                  <a:lnTo>
                    <a:pt x="605231" y="94259"/>
                  </a:lnTo>
                  <a:lnTo>
                    <a:pt x="579577" y="130251"/>
                  </a:lnTo>
                  <a:lnTo>
                    <a:pt x="543509" y="138252"/>
                  </a:lnTo>
                  <a:lnTo>
                    <a:pt x="451078" y="138252"/>
                  </a:lnTo>
                  <a:lnTo>
                    <a:pt x="451078" y="22910"/>
                  </a:lnTo>
                  <a:lnTo>
                    <a:pt x="543509" y="22910"/>
                  </a:lnTo>
                  <a:lnTo>
                    <a:pt x="588937" y="37134"/>
                  </a:lnTo>
                  <a:lnTo>
                    <a:pt x="606310" y="80581"/>
                  </a:lnTo>
                  <a:lnTo>
                    <a:pt x="606310" y="17792"/>
                  </a:lnTo>
                  <a:lnTo>
                    <a:pt x="567512" y="1333"/>
                  </a:lnTo>
                  <a:lnTo>
                    <a:pt x="549440" y="0"/>
                  </a:lnTo>
                  <a:lnTo>
                    <a:pt x="424218" y="0"/>
                  </a:lnTo>
                  <a:lnTo>
                    <a:pt x="424218" y="282028"/>
                  </a:lnTo>
                  <a:lnTo>
                    <a:pt x="451078" y="282028"/>
                  </a:lnTo>
                  <a:lnTo>
                    <a:pt x="451078" y="161163"/>
                  </a:lnTo>
                  <a:lnTo>
                    <a:pt x="549440" y="161163"/>
                  </a:lnTo>
                  <a:lnTo>
                    <a:pt x="591223" y="152844"/>
                  </a:lnTo>
                  <a:lnTo>
                    <a:pt x="611936" y="138252"/>
                  </a:lnTo>
                  <a:lnTo>
                    <a:pt x="615480" y="134518"/>
                  </a:lnTo>
                  <a:lnTo>
                    <a:pt x="631685" y="98552"/>
                  </a:lnTo>
                  <a:lnTo>
                    <a:pt x="632802" y="89814"/>
                  </a:lnTo>
                  <a:lnTo>
                    <a:pt x="633171" y="80581"/>
                  </a:lnTo>
                  <a:close/>
                </a:path>
              </a:pathLst>
            </a:custGeom>
            <a:solidFill>
              <a:srgbClr val="000000"/>
            </a:solidFill>
          </p:spPr>
          <p:txBody>
            <a:bodyPr wrap="square" lIns="0" tIns="0" rIns="0" bIns="0" rtlCol="0"/>
            <a:lstStyle/>
            <a:p>
              <a:endParaRPr/>
            </a:p>
          </p:txBody>
        </p:sp>
        <p:sp>
          <p:nvSpPr>
            <p:cNvPr id="11" name="object 11"/>
            <p:cNvSpPr/>
            <p:nvPr/>
          </p:nvSpPr>
          <p:spPr>
            <a:xfrm>
              <a:off x="0" y="7241933"/>
              <a:ext cx="7560309" cy="2141220"/>
            </a:xfrm>
            <a:custGeom>
              <a:avLst/>
              <a:gdLst/>
              <a:ahLst/>
              <a:cxnLst/>
              <a:rect l="l" t="t" r="r" b="b"/>
              <a:pathLst>
                <a:path w="7560309" h="2141220">
                  <a:moveTo>
                    <a:pt x="7560068" y="0"/>
                  </a:moveTo>
                  <a:lnTo>
                    <a:pt x="7560068" y="2140851"/>
                  </a:lnTo>
                  <a:lnTo>
                    <a:pt x="0" y="2140851"/>
                  </a:lnTo>
                  <a:lnTo>
                    <a:pt x="0" y="0"/>
                  </a:lnTo>
                  <a:lnTo>
                    <a:pt x="7560068" y="0"/>
                  </a:lnTo>
                  <a:close/>
                </a:path>
              </a:pathLst>
            </a:custGeom>
            <a:solidFill>
              <a:srgbClr val="AB0E1E"/>
            </a:solidFill>
          </p:spPr>
          <p:txBody>
            <a:bodyPr wrap="square" lIns="0" tIns="0" rIns="0" bIns="0" rtlCol="0"/>
            <a:lstStyle/>
            <a:p>
              <a:endParaRPr/>
            </a:p>
          </p:txBody>
        </p:sp>
      </p:grpSp>
      <p:sp>
        <p:nvSpPr>
          <p:cNvPr id="12" name="object 12"/>
          <p:cNvSpPr txBox="1"/>
          <p:nvPr/>
        </p:nvSpPr>
        <p:spPr>
          <a:xfrm>
            <a:off x="568411" y="9902389"/>
            <a:ext cx="2143125" cy="254000"/>
          </a:xfrm>
          <a:prstGeom prst="rect">
            <a:avLst/>
          </a:prstGeom>
        </p:spPr>
        <p:txBody>
          <a:bodyPr vert="horz" wrap="square" lIns="0" tIns="12700" rIns="0" bIns="0" rtlCol="0">
            <a:spAutoFit/>
          </a:bodyPr>
          <a:lstStyle/>
          <a:p>
            <a:pPr marL="12700">
              <a:lnSpc>
                <a:spcPct val="100000"/>
              </a:lnSpc>
              <a:spcBef>
                <a:spcPts val="100"/>
              </a:spcBef>
            </a:pPr>
            <a:r>
              <a:rPr sz="1500" spc="-10" dirty="0">
                <a:solidFill>
                  <a:srgbClr val="243444"/>
                </a:solidFill>
                <a:latin typeface="Calibri"/>
                <a:cs typeface="Calibri"/>
                <a:hlinkClick r:id="rId6"/>
              </a:rPr>
              <a:t>www.nangia-andersen.com</a:t>
            </a:r>
            <a:endParaRPr sz="1500">
              <a:latin typeface="Calibri"/>
              <a:cs typeface="Calibri"/>
            </a:endParaRPr>
          </a:p>
        </p:txBody>
      </p:sp>
      <p:sp>
        <p:nvSpPr>
          <p:cNvPr id="13" name="object 13"/>
          <p:cNvSpPr txBox="1"/>
          <p:nvPr/>
        </p:nvSpPr>
        <p:spPr>
          <a:xfrm>
            <a:off x="568411" y="7819600"/>
            <a:ext cx="5473065" cy="878840"/>
          </a:xfrm>
          <a:prstGeom prst="rect">
            <a:avLst/>
          </a:prstGeom>
        </p:spPr>
        <p:txBody>
          <a:bodyPr vert="horz" wrap="square" lIns="0" tIns="12700" rIns="0" bIns="0" rtlCol="0">
            <a:spAutoFit/>
          </a:bodyPr>
          <a:lstStyle/>
          <a:p>
            <a:pPr marL="13335" marR="5080" indent="-1270">
              <a:lnSpc>
                <a:spcPct val="100000"/>
              </a:lnSpc>
              <a:spcBef>
                <a:spcPts val="100"/>
              </a:spcBef>
            </a:pPr>
            <a:r>
              <a:rPr sz="2800" dirty="0">
                <a:solidFill>
                  <a:srgbClr val="FFFFFF"/>
                </a:solidFill>
                <a:latin typeface="Calibri"/>
                <a:cs typeface="Calibri"/>
              </a:rPr>
              <a:t>Eﬀec</a:t>
            </a:r>
            <a:r>
              <a:rPr lang="en-US" sz="2800" dirty="0">
                <a:solidFill>
                  <a:srgbClr val="FFFFFF"/>
                </a:solidFill>
                <a:latin typeface="Calibri"/>
                <a:cs typeface="Calibri"/>
              </a:rPr>
              <a:t>ti</a:t>
            </a:r>
            <a:r>
              <a:rPr sz="2800" dirty="0">
                <a:solidFill>
                  <a:srgbClr val="FFFFFF"/>
                </a:solidFill>
                <a:latin typeface="Calibri"/>
                <a:cs typeface="Calibri"/>
              </a:rPr>
              <a:t>ve Inves</a:t>
            </a:r>
            <a:r>
              <a:rPr lang="en-US" sz="2800" dirty="0">
                <a:solidFill>
                  <a:srgbClr val="FFFFFF"/>
                </a:solidFill>
                <a:latin typeface="Calibri"/>
                <a:cs typeface="Calibri"/>
              </a:rPr>
              <a:t>ti</a:t>
            </a:r>
            <a:r>
              <a:rPr sz="2800" dirty="0">
                <a:solidFill>
                  <a:srgbClr val="FFFFFF"/>
                </a:solidFill>
                <a:latin typeface="Calibri"/>
                <a:cs typeface="Calibri"/>
              </a:rPr>
              <a:t>ga</a:t>
            </a:r>
            <a:r>
              <a:rPr lang="en-US" sz="2800" dirty="0">
                <a:solidFill>
                  <a:srgbClr val="FFFFFF"/>
                </a:solidFill>
                <a:latin typeface="Calibri"/>
                <a:cs typeface="Calibri"/>
              </a:rPr>
              <a:t>ti</a:t>
            </a:r>
            <a:r>
              <a:rPr sz="2800" dirty="0">
                <a:solidFill>
                  <a:srgbClr val="FFFFFF"/>
                </a:solidFill>
                <a:latin typeface="Calibri"/>
                <a:cs typeface="Calibri"/>
              </a:rPr>
              <a:t>ons in the Remote  Working Era</a:t>
            </a:r>
            <a:endParaRPr sz="2800" dirty="0">
              <a:latin typeface="Calibri"/>
              <a:cs typeface="Calibri"/>
            </a:endParaRPr>
          </a:p>
        </p:txBody>
      </p:sp>
      <p:pic>
        <p:nvPicPr>
          <p:cNvPr id="14" name="object 14"/>
          <p:cNvPicPr/>
          <p:nvPr/>
        </p:nvPicPr>
        <p:blipFill>
          <a:blip r:embed="rId7" cstate="print"/>
          <a:stretch>
            <a:fillRect/>
          </a:stretch>
        </p:blipFill>
        <p:spPr>
          <a:xfrm>
            <a:off x="3795063" y="10010424"/>
            <a:ext cx="968108" cy="94424"/>
          </a:xfrm>
          <a:prstGeom prst="rect">
            <a:avLst/>
          </a:prstGeom>
        </p:spPr>
      </p:pic>
      <p:pic>
        <p:nvPicPr>
          <p:cNvPr id="15" name="object 15"/>
          <p:cNvPicPr/>
          <p:nvPr/>
        </p:nvPicPr>
        <p:blipFill>
          <a:blip r:embed="rId8" cstate="print"/>
          <a:stretch>
            <a:fillRect/>
          </a:stretch>
        </p:blipFill>
        <p:spPr>
          <a:xfrm>
            <a:off x="4851250" y="9801684"/>
            <a:ext cx="2189525" cy="5092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7560068" cy="10692003"/>
          </a:xfrm>
          <a:prstGeom prst="rect">
            <a:avLst/>
          </a:prstGeom>
        </p:spPr>
      </p:pic>
      <p:sp>
        <p:nvSpPr>
          <p:cNvPr id="3" name="object 3"/>
          <p:cNvSpPr txBox="1"/>
          <p:nvPr/>
        </p:nvSpPr>
        <p:spPr>
          <a:xfrm>
            <a:off x="3255876" y="953137"/>
            <a:ext cx="3884929" cy="5614357"/>
          </a:xfrm>
          <a:prstGeom prst="rect">
            <a:avLst/>
          </a:prstGeom>
        </p:spPr>
        <p:txBody>
          <a:bodyPr vert="horz" wrap="square" lIns="0" tIns="12700" rIns="0" bIns="0" rtlCol="0">
            <a:spAutoFit/>
          </a:bodyPr>
          <a:lstStyle/>
          <a:p>
            <a:pPr marL="12700" marR="5715">
              <a:lnSpc>
                <a:spcPct val="100000"/>
              </a:lnSpc>
              <a:spcBef>
                <a:spcPts val="100"/>
              </a:spcBef>
            </a:pPr>
            <a:r>
              <a:rPr sz="1150" dirty="0">
                <a:solidFill>
                  <a:srgbClr val="FFFFFF"/>
                </a:solidFill>
                <a:latin typeface="Calibri"/>
                <a:cs typeface="Calibri"/>
              </a:rPr>
              <a:t>Globally all industries are experiencing the dynamism and  ubiquitous changes brought in by the pandemic. Strict lockdowns  forced by COVID-19 have ensured a complete turnaround in the  way in which corporates interact, and adap</a:t>
            </a:r>
            <a:r>
              <a:rPr lang="en-US" sz="1150" dirty="0">
                <a:solidFill>
                  <a:srgbClr val="FFFFFF"/>
                </a:solidFill>
                <a:latin typeface="Calibri"/>
                <a:cs typeface="Calibri"/>
              </a:rPr>
              <a:t>ti</a:t>
            </a:r>
            <a:r>
              <a:rPr sz="1150" dirty="0">
                <a:solidFill>
                  <a:srgbClr val="FFFFFF"/>
                </a:solidFill>
                <a:latin typeface="Calibri"/>
                <a:cs typeface="Calibri"/>
              </a:rPr>
              <a:t>ng to a remote  working set-up is no more a ma</a:t>
            </a:r>
            <a:r>
              <a:rPr lang="en-US" sz="1150" dirty="0">
                <a:solidFill>
                  <a:srgbClr val="FFFFFF"/>
                </a:solidFill>
                <a:latin typeface="Calibri"/>
                <a:cs typeface="Calibri"/>
              </a:rPr>
              <a:t>tt</a:t>
            </a:r>
            <a:r>
              <a:rPr sz="1150" dirty="0">
                <a:solidFill>
                  <a:srgbClr val="FFFFFF"/>
                </a:solidFill>
                <a:latin typeface="Calibri"/>
                <a:cs typeface="Calibri"/>
              </a:rPr>
              <a:t>er of choice. Over</a:t>
            </a:r>
            <a:r>
              <a:rPr lang="en-US" sz="1150" dirty="0">
                <a:solidFill>
                  <a:srgbClr val="FFFFFF"/>
                </a:solidFill>
                <a:latin typeface="Calibri"/>
                <a:cs typeface="Calibri"/>
              </a:rPr>
              <a:t>ti</a:t>
            </a:r>
            <a:r>
              <a:rPr sz="1150" dirty="0">
                <a:solidFill>
                  <a:srgbClr val="FFFFFF"/>
                </a:solidFill>
                <a:latin typeface="Calibri"/>
                <a:cs typeface="Calibri"/>
              </a:rPr>
              <a:t>me, the  remote working trend will be assimilated in the working culture  as many </a:t>
            </a:r>
            <a:r>
              <a:rPr sz="1150" dirty="0" err="1">
                <a:solidFill>
                  <a:srgbClr val="FFFFFF"/>
                </a:solidFill>
                <a:latin typeface="Calibri"/>
                <a:cs typeface="Calibri"/>
              </a:rPr>
              <a:t>organisa</a:t>
            </a:r>
            <a:r>
              <a:rPr lang="en-US" sz="1150" dirty="0" err="1">
                <a:solidFill>
                  <a:srgbClr val="FFFFFF"/>
                </a:solidFill>
                <a:latin typeface="Calibri"/>
                <a:cs typeface="Calibri"/>
              </a:rPr>
              <a:t>ti</a:t>
            </a:r>
            <a:r>
              <a:rPr sz="1150" dirty="0" err="1">
                <a:solidFill>
                  <a:srgbClr val="FFFFFF"/>
                </a:solidFill>
                <a:latin typeface="Calibri"/>
                <a:cs typeface="Calibri"/>
              </a:rPr>
              <a:t>ons</a:t>
            </a:r>
            <a:r>
              <a:rPr sz="1150" dirty="0">
                <a:solidFill>
                  <a:srgbClr val="FFFFFF"/>
                </a:solidFill>
                <a:latin typeface="Calibri"/>
                <a:cs typeface="Calibri"/>
              </a:rPr>
              <a:t> will be more ﬂexible to working from  home. As per Forbes</a:t>
            </a:r>
            <a:r>
              <a:rPr sz="1150" baseline="30000" dirty="0">
                <a:solidFill>
                  <a:srgbClr val="FFFFFF"/>
                </a:solidFill>
                <a:latin typeface="Calibri"/>
                <a:cs typeface="Calibri"/>
              </a:rPr>
              <a:t>1</a:t>
            </a:r>
            <a:r>
              <a:rPr sz="1150" dirty="0">
                <a:solidFill>
                  <a:srgbClr val="FFFFFF"/>
                </a:solidFill>
                <a:latin typeface="Calibri"/>
                <a:cs typeface="Calibri"/>
              </a:rPr>
              <a:t>, an es</a:t>
            </a:r>
            <a:r>
              <a:rPr lang="en-US" sz="1150" dirty="0">
                <a:solidFill>
                  <a:srgbClr val="FFFFFF"/>
                </a:solidFill>
                <a:latin typeface="Calibri"/>
                <a:cs typeface="Calibri"/>
              </a:rPr>
              <a:t>ti</a:t>
            </a:r>
            <a:r>
              <a:rPr sz="1150" dirty="0">
                <a:solidFill>
                  <a:srgbClr val="FFFFFF"/>
                </a:solidFill>
                <a:latin typeface="Calibri"/>
                <a:cs typeface="Calibri"/>
              </a:rPr>
              <a:t>mated 70% of the workforce will be  working remotely for at least 5 days in a month, by the year  2025.</a:t>
            </a:r>
            <a:endParaRPr sz="1150" dirty="0">
              <a:latin typeface="Calibri"/>
              <a:cs typeface="Calibri"/>
            </a:endParaRPr>
          </a:p>
          <a:p>
            <a:pPr>
              <a:lnSpc>
                <a:spcPct val="100000"/>
              </a:lnSpc>
              <a:spcBef>
                <a:spcPts val="10"/>
              </a:spcBef>
            </a:pPr>
            <a:endParaRPr sz="950" dirty="0">
              <a:latin typeface="Calibri"/>
              <a:cs typeface="Calibri"/>
            </a:endParaRPr>
          </a:p>
          <a:p>
            <a:pPr marL="12700" marR="5080">
              <a:lnSpc>
                <a:spcPct val="100000"/>
              </a:lnSpc>
            </a:pPr>
            <a:r>
              <a:rPr sz="1150" dirty="0">
                <a:solidFill>
                  <a:srgbClr val="FFFFFF"/>
                </a:solidFill>
                <a:latin typeface="Calibri"/>
                <a:cs typeface="Calibri"/>
              </a:rPr>
              <a:t>The most direct impact on remote working has been on the way  people communicate at work place. A lot of oﬃcial  communica</a:t>
            </a:r>
            <a:r>
              <a:rPr lang="en-US" sz="1150" dirty="0">
                <a:solidFill>
                  <a:srgbClr val="FFFFFF"/>
                </a:solidFill>
                <a:latin typeface="Calibri"/>
                <a:cs typeface="Calibri"/>
              </a:rPr>
              <a:t>ti</a:t>
            </a:r>
            <a:r>
              <a:rPr sz="1150" dirty="0">
                <a:solidFill>
                  <a:srgbClr val="FFFFFF"/>
                </a:solidFill>
                <a:latin typeface="Calibri"/>
                <a:cs typeface="Calibri"/>
              </a:rPr>
              <a:t>on happens over media like Microso</a:t>
            </a:r>
            <a:r>
              <a:rPr lang="en-US" sz="1150" dirty="0">
                <a:solidFill>
                  <a:srgbClr val="FFFFFF"/>
                </a:solidFill>
                <a:latin typeface="Calibri"/>
                <a:cs typeface="Calibri"/>
              </a:rPr>
              <a:t>ft</a:t>
            </a:r>
            <a:r>
              <a:rPr sz="1150" dirty="0">
                <a:solidFill>
                  <a:srgbClr val="FFFFFF"/>
                </a:solidFill>
                <a:latin typeface="Calibri"/>
                <a:cs typeface="Calibri"/>
              </a:rPr>
              <a:t> Teams, Skype,  Zoom calls etc. Email for most part tends to be used for more  formal communica</a:t>
            </a:r>
            <a:r>
              <a:rPr lang="en-US" sz="1150" dirty="0">
                <a:solidFill>
                  <a:srgbClr val="FFFFFF"/>
                </a:solidFill>
                <a:latin typeface="Calibri"/>
                <a:cs typeface="Calibri"/>
              </a:rPr>
              <a:t>ti</a:t>
            </a:r>
            <a:r>
              <a:rPr sz="1150" dirty="0">
                <a:solidFill>
                  <a:srgbClr val="FFFFFF"/>
                </a:solidFill>
                <a:latin typeface="Calibri"/>
                <a:cs typeface="Calibri"/>
              </a:rPr>
              <a:t>on and sending documents. According to an  ar</a:t>
            </a:r>
            <a:r>
              <a:rPr lang="en-US" sz="1150" dirty="0">
                <a:solidFill>
                  <a:srgbClr val="FFFFFF"/>
                </a:solidFill>
                <a:latin typeface="Calibri"/>
                <a:cs typeface="Calibri"/>
              </a:rPr>
              <a:t>ti</a:t>
            </a:r>
            <a:r>
              <a:rPr sz="1150" dirty="0">
                <a:solidFill>
                  <a:srgbClr val="FFFFFF"/>
                </a:solidFill>
                <a:latin typeface="Calibri"/>
                <a:cs typeface="Calibri"/>
              </a:rPr>
              <a:t>cle published by The Verge</a:t>
            </a:r>
            <a:r>
              <a:rPr sz="1150" baseline="30000" dirty="0">
                <a:solidFill>
                  <a:srgbClr val="FFFFFF"/>
                </a:solidFill>
                <a:latin typeface="Calibri"/>
                <a:cs typeface="Calibri"/>
              </a:rPr>
              <a:t>2</a:t>
            </a:r>
            <a:r>
              <a:rPr sz="1150" dirty="0">
                <a:solidFill>
                  <a:srgbClr val="FFFFFF"/>
                </a:solidFill>
                <a:latin typeface="Calibri"/>
                <a:cs typeface="Calibri"/>
              </a:rPr>
              <a:t> in April 2021, Microso</a:t>
            </a:r>
            <a:r>
              <a:rPr lang="en-US" sz="1150" dirty="0">
                <a:solidFill>
                  <a:srgbClr val="FFFFFF"/>
                </a:solidFill>
                <a:latin typeface="Calibri"/>
                <a:cs typeface="Calibri"/>
              </a:rPr>
              <a:t>ft</a:t>
            </a:r>
            <a:r>
              <a:rPr sz="1150" dirty="0">
                <a:solidFill>
                  <a:srgbClr val="FFFFFF"/>
                </a:solidFill>
                <a:latin typeface="Calibri"/>
                <a:cs typeface="Calibri"/>
              </a:rPr>
              <a:t> had 145  million daily ac</a:t>
            </a:r>
            <a:r>
              <a:rPr lang="en-US" sz="1150" dirty="0">
                <a:solidFill>
                  <a:srgbClr val="FFFFFF"/>
                </a:solidFill>
                <a:latin typeface="Calibri"/>
                <a:cs typeface="Calibri"/>
              </a:rPr>
              <a:t>ti</a:t>
            </a:r>
            <a:r>
              <a:rPr sz="1150" dirty="0">
                <a:solidFill>
                  <a:srgbClr val="FFFFFF"/>
                </a:solidFill>
                <a:latin typeface="Calibri"/>
                <a:cs typeface="Calibri"/>
              </a:rPr>
              <a:t>ve users on its communica</a:t>
            </a:r>
            <a:r>
              <a:rPr lang="en-US" sz="1150" dirty="0">
                <a:solidFill>
                  <a:srgbClr val="FFFFFF"/>
                </a:solidFill>
                <a:latin typeface="Calibri"/>
                <a:cs typeface="Calibri"/>
              </a:rPr>
              <a:t>ti</a:t>
            </a:r>
            <a:r>
              <a:rPr sz="1150" dirty="0">
                <a:solidFill>
                  <a:srgbClr val="FFFFFF"/>
                </a:solidFill>
                <a:latin typeface="Calibri"/>
                <a:cs typeface="Calibri"/>
              </a:rPr>
              <a:t>on applica</a:t>
            </a:r>
            <a:r>
              <a:rPr lang="en-US" sz="1150" dirty="0">
                <a:solidFill>
                  <a:srgbClr val="FFFFFF"/>
                </a:solidFill>
                <a:latin typeface="Calibri"/>
                <a:cs typeface="Calibri"/>
              </a:rPr>
              <a:t>ti</a:t>
            </a:r>
            <a:r>
              <a:rPr sz="1150" dirty="0">
                <a:solidFill>
                  <a:srgbClr val="FFFFFF"/>
                </a:solidFill>
                <a:latin typeface="Calibri"/>
                <a:cs typeface="Calibri"/>
              </a:rPr>
              <a:t>on  Microso</a:t>
            </a:r>
            <a:r>
              <a:rPr lang="en-US" sz="1150" dirty="0">
                <a:solidFill>
                  <a:srgbClr val="FFFFFF"/>
                </a:solidFill>
                <a:latin typeface="Calibri"/>
                <a:cs typeface="Calibri"/>
              </a:rPr>
              <a:t>ft</a:t>
            </a:r>
            <a:r>
              <a:rPr sz="1150" dirty="0">
                <a:solidFill>
                  <a:srgbClr val="FFFFFF"/>
                </a:solidFill>
                <a:latin typeface="Calibri"/>
                <a:cs typeface="Calibri"/>
              </a:rPr>
              <a:t> Teams, as compared to 32 million daily ac</a:t>
            </a:r>
            <a:r>
              <a:rPr lang="en-US" sz="1150" dirty="0">
                <a:solidFill>
                  <a:srgbClr val="FFFFFF"/>
                </a:solidFill>
                <a:latin typeface="Calibri"/>
                <a:cs typeface="Calibri"/>
              </a:rPr>
              <a:t>ti</a:t>
            </a:r>
            <a:r>
              <a:rPr sz="1150" dirty="0">
                <a:solidFill>
                  <a:srgbClr val="FFFFFF"/>
                </a:solidFill>
                <a:latin typeface="Calibri"/>
                <a:cs typeface="Calibri"/>
              </a:rPr>
              <a:t>ve users at  the beginning of the pandemic. Another ar</a:t>
            </a:r>
            <a:r>
              <a:rPr lang="en-US" sz="1150" dirty="0">
                <a:solidFill>
                  <a:srgbClr val="FFFFFF"/>
                </a:solidFill>
                <a:latin typeface="Calibri"/>
                <a:cs typeface="Calibri"/>
              </a:rPr>
              <a:t>ti</a:t>
            </a:r>
            <a:r>
              <a:rPr sz="1150" dirty="0">
                <a:solidFill>
                  <a:srgbClr val="FFFFFF"/>
                </a:solidFill>
                <a:latin typeface="Calibri"/>
                <a:cs typeface="Calibri"/>
              </a:rPr>
              <a:t>cle published by S&amp;P  Global Market Intelligence</a:t>
            </a:r>
            <a:r>
              <a:rPr sz="1150" baseline="30000" dirty="0">
                <a:solidFill>
                  <a:srgbClr val="FFFFFF"/>
                </a:solidFill>
                <a:latin typeface="Calibri"/>
                <a:cs typeface="Calibri"/>
              </a:rPr>
              <a:t>3</a:t>
            </a:r>
            <a:r>
              <a:rPr sz="1150" dirty="0">
                <a:solidFill>
                  <a:srgbClr val="FFFFFF"/>
                </a:solidFill>
                <a:latin typeface="Calibri"/>
                <a:cs typeface="Calibri"/>
              </a:rPr>
              <a:t> men</a:t>
            </a:r>
            <a:r>
              <a:rPr lang="en-US" sz="1150" dirty="0">
                <a:solidFill>
                  <a:srgbClr val="FFFFFF"/>
                </a:solidFill>
                <a:latin typeface="Calibri"/>
                <a:cs typeface="Calibri"/>
              </a:rPr>
              <a:t>ti</a:t>
            </a:r>
            <a:r>
              <a:rPr sz="1150" dirty="0">
                <a:solidFill>
                  <a:srgbClr val="FFFFFF"/>
                </a:solidFill>
                <a:latin typeface="Calibri"/>
                <a:cs typeface="Calibri"/>
              </a:rPr>
              <a:t>oned that Slack Technologies  Inc. added 9000 new users to its pla</a:t>
            </a:r>
            <a:r>
              <a:rPr lang="en-US" sz="1150" dirty="0">
                <a:solidFill>
                  <a:srgbClr val="FFFFFF"/>
                </a:solidFill>
                <a:latin typeface="Calibri"/>
                <a:cs typeface="Calibri"/>
              </a:rPr>
              <a:t>tf</a:t>
            </a:r>
            <a:r>
              <a:rPr sz="1150" dirty="0">
                <a:solidFill>
                  <a:srgbClr val="FFFFFF"/>
                </a:solidFill>
                <a:latin typeface="Calibri"/>
                <a:cs typeface="Calibri"/>
              </a:rPr>
              <a:t>orm within a span of 2  months. As the number of ac</a:t>
            </a:r>
            <a:r>
              <a:rPr lang="en-US" sz="1150" dirty="0">
                <a:solidFill>
                  <a:srgbClr val="FFFFFF"/>
                </a:solidFill>
                <a:latin typeface="Calibri"/>
                <a:cs typeface="Calibri"/>
              </a:rPr>
              <a:t>ti</a:t>
            </a:r>
            <a:r>
              <a:rPr sz="1150" dirty="0">
                <a:solidFill>
                  <a:srgbClr val="FFFFFF"/>
                </a:solidFill>
                <a:latin typeface="Calibri"/>
                <a:cs typeface="Calibri"/>
              </a:rPr>
              <a:t>ve users con</a:t>
            </a:r>
            <a:r>
              <a:rPr lang="en-US" sz="1150" dirty="0">
                <a:solidFill>
                  <a:srgbClr val="FFFFFF"/>
                </a:solidFill>
                <a:latin typeface="Calibri"/>
                <a:cs typeface="Calibri"/>
              </a:rPr>
              <a:t>ti</a:t>
            </a:r>
            <a:r>
              <a:rPr sz="1150" dirty="0">
                <a:solidFill>
                  <a:srgbClr val="FFFFFF"/>
                </a:solidFill>
                <a:latin typeface="Calibri"/>
                <a:cs typeface="Calibri"/>
              </a:rPr>
              <a:t>nues to increase,  enormous data is being generated on such pla</a:t>
            </a:r>
            <a:r>
              <a:rPr lang="en-US" sz="1150" dirty="0">
                <a:solidFill>
                  <a:srgbClr val="FFFFFF"/>
                </a:solidFill>
                <a:latin typeface="Calibri"/>
                <a:cs typeface="Calibri"/>
              </a:rPr>
              <a:t>tf</a:t>
            </a:r>
            <a:r>
              <a:rPr sz="1150" dirty="0">
                <a:solidFill>
                  <a:srgbClr val="FFFFFF"/>
                </a:solidFill>
                <a:latin typeface="Calibri"/>
                <a:cs typeface="Calibri"/>
              </a:rPr>
              <a:t>orms, increasing  the scope of a forensic inves</a:t>
            </a:r>
            <a:r>
              <a:rPr lang="en-US" sz="1150" dirty="0">
                <a:solidFill>
                  <a:srgbClr val="FFFFFF"/>
                </a:solidFill>
                <a:latin typeface="Calibri"/>
                <a:cs typeface="Calibri"/>
              </a:rPr>
              <a:t>ti</a:t>
            </a:r>
            <a:r>
              <a:rPr sz="1150" dirty="0">
                <a:solidFill>
                  <a:srgbClr val="FFFFFF"/>
                </a:solidFill>
                <a:latin typeface="Calibri"/>
                <a:cs typeface="Calibri"/>
              </a:rPr>
              <a:t>gator by leaps and bounds.</a:t>
            </a:r>
            <a:endParaRPr sz="1150" dirty="0">
              <a:latin typeface="Calibri"/>
              <a:cs typeface="Calibri"/>
            </a:endParaRPr>
          </a:p>
          <a:p>
            <a:pPr>
              <a:lnSpc>
                <a:spcPct val="100000"/>
              </a:lnSpc>
              <a:spcBef>
                <a:spcPts val="10"/>
              </a:spcBef>
            </a:pPr>
            <a:endParaRPr sz="950" dirty="0">
              <a:latin typeface="Calibri"/>
              <a:cs typeface="Calibri"/>
            </a:endParaRPr>
          </a:p>
          <a:p>
            <a:pPr marL="12700" marR="29845">
              <a:lnSpc>
                <a:spcPct val="100000"/>
              </a:lnSpc>
            </a:pPr>
            <a:r>
              <a:rPr sz="1150" dirty="0">
                <a:solidFill>
                  <a:srgbClr val="FFFFFF"/>
                </a:solidFill>
                <a:latin typeface="Calibri"/>
                <a:cs typeface="Calibri"/>
              </a:rPr>
              <a:t>There is a general percep</a:t>
            </a:r>
            <a:r>
              <a:rPr lang="en-US" sz="1150" dirty="0">
                <a:solidFill>
                  <a:srgbClr val="FFFFFF"/>
                </a:solidFill>
                <a:latin typeface="Calibri"/>
                <a:cs typeface="Calibri"/>
              </a:rPr>
              <a:t>ti</a:t>
            </a:r>
            <a:r>
              <a:rPr sz="1150" dirty="0">
                <a:solidFill>
                  <a:srgbClr val="FFFFFF"/>
                </a:solidFill>
                <a:latin typeface="Calibri"/>
                <a:cs typeface="Calibri"/>
              </a:rPr>
              <a:t>on about increase in rate of fraud post  the pandemic. Associa</a:t>
            </a:r>
            <a:r>
              <a:rPr lang="en-US" sz="1150" dirty="0">
                <a:solidFill>
                  <a:srgbClr val="FFFFFF"/>
                </a:solidFill>
                <a:latin typeface="Calibri"/>
                <a:cs typeface="Calibri"/>
              </a:rPr>
              <a:t>ti</a:t>
            </a:r>
            <a:r>
              <a:rPr sz="1150" dirty="0">
                <a:solidFill>
                  <a:srgbClr val="FFFFFF"/>
                </a:solidFill>
                <a:latin typeface="Calibri"/>
                <a:cs typeface="Calibri"/>
              </a:rPr>
              <a:t>on of Cer</a:t>
            </a:r>
            <a:r>
              <a:rPr lang="en-US" sz="1150" dirty="0">
                <a:solidFill>
                  <a:srgbClr val="FFFFFF"/>
                </a:solidFill>
                <a:latin typeface="Calibri"/>
                <a:cs typeface="Calibri"/>
              </a:rPr>
              <a:t>ti</a:t>
            </a:r>
            <a:r>
              <a:rPr sz="1150" dirty="0">
                <a:solidFill>
                  <a:srgbClr val="FFFFFF"/>
                </a:solidFill>
                <a:latin typeface="Calibri"/>
                <a:cs typeface="Calibri"/>
              </a:rPr>
              <a:t>ﬁed Fraud Examiners (ACFE)  in its survey </a:t>
            </a:r>
            <a:r>
              <a:rPr lang="en-US" sz="1150" dirty="0">
                <a:solidFill>
                  <a:srgbClr val="FFFFFF"/>
                </a:solidFill>
                <a:latin typeface="Calibri"/>
                <a:cs typeface="Calibri"/>
              </a:rPr>
              <a:t>ti</a:t>
            </a:r>
            <a:r>
              <a:rPr sz="1150" dirty="0">
                <a:solidFill>
                  <a:srgbClr val="FFFFFF"/>
                </a:solidFill>
                <a:latin typeface="Calibri"/>
                <a:cs typeface="Calibri"/>
              </a:rPr>
              <a:t>tled </a:t>
            </a:r>
            <a:r>
              <a:rPr sz="1150" i="1" dirty="0">
                <a:solidFill>
                  <a:srgbClr val="FFFFFF"/>
                </a:solidFill>
                <a:latin typeface="Calibri"/>
                <a:cs typeface="Calibri"/>
              </a:rPr>
              <a:t>“Fraud in the Wake of COVID-19: Benchmark  Report” </a:t>
            </a:r>
            <a:r>
              <a:rPr sz="1150" dirty="0">
                <a:solidFill>
                  <a:srgbClr val="FFFFFF"/>
                </a:solidFill>
                <a:latin typeface="Calibri"/>
                <a:cs typeface="Calibri"/>
              </a:rPr>
              <a:t>(December 2020) depicts the change in overall level of  fraud thus:</a:t>
            </a:r>
            <a:endParaRPr sz="1150" dirty="0">
              <a:latin typeface="Calibri"/>
              <a:cs typeface="Calibri"/>
            </a:endParaRPr>
          </a:p>
        </p:txBody>
      </p:sp>
      <p:grpSp>
        <p:nvGrpSpPr>
          <p:cNvPr id="4" name="object 4"/>
          <p:cNvGrpSpPr/>
          <p:nvPr/>
        </p:nvGrpSpPr>
        <p:grpSpPr>
          <a:xfrm>
            <a:off x="1198077" y="6803387"/>
            <a:ext cx="5783580" cy="3888740"/>
            <a:chOff x="1198077" y="6803387"/>
            <a:chExt cx="5783580" cy="3888740"/>
          </a:xfrm>
        </p:grpSpPr>
        <p:sp>
          <p:nvSpPr>
            <p:cNvPr id="5" name="object 5"/>
            <p:cNvSpPr/>
            <p:nvPr/>
          </p:nvSpPr>
          <p:spPr>
            <a:xfrm>
              <a:off x="6642100" y="10421722"/>
              <a:ext cx="265430" cy="270510"/>
            </a:xfrm>
            <a:custGeom>
              <a:avLst/>
              <a:gdLst/>
              <a:ahLst/>
              <a:cxnLst/>
              <a:rect l="l" t="t" r="r" b="b"/>
              <a:pathLst>
                <a:path w="265429" h="270509">
                  <a:moveTo>
                    <a:pt x="264883" y="0"/>
                  </a:moveTo>
                  <a:lnTo>
                    <a:pt x="0" y="0"/>
                  </a:lnTo>
                  <a:lnTo>
                    <a:pt x="0" y="270281"/>
                  </a:lnTo>
                  <a:lnTo>
                    <a:pt x="264883" y="270281"/>
                  </a:lnTo>
                  <a:lnTo>
                    <a:pt x="264883" y="0"/>
                  </a:lnTo>
                  <a:close/>
                </a:path>
              </a:pathLst>
            </a:custGeom>
            <a:solidFill>
              <a:srgbClr val="AB0E1E"/>
            </a:solidFill>
          </p:spPr>
          <p:txBody>
            <a:bodyPr wrap="square" lIns="0" tIns="0" rIns="0" bIns="0" rtlCol="0"/>
            <a:lstStyle/>
            <a:p>
              <a:endParaRPr/>
            </a:p>
          </p:txBody>
        </p:sp>
        <p:sp>
          <p:nvSpPr>
            <p:cNvPr id="6" name="object 6"/>
            <p:cNvSpPr/>
            <p:nvPr/>
          </p:nvSpPr>
          <p:spPr>
            <a:xfrm>
              <a:off x="1944569"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7" name="object 7"/>
            <p:cNvSpPr/>
            <p:nvPr/>
          </p:nvSpPr>
          <p:spPr>
            <a:xfrm>
              <a:off x="2502179"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8" name="object 8"/>
            <p:cNvSpPr/>
            <p:nvPr/>
          </p:nvSpPr>
          <p:spPr>
            <a:xfrm>
              <a:off x="3059789"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9" name="object 9"/>
            <p:cNvSpPr/>
            <p:nvPr/>
          </p:nvSpPr>
          <p:spPr>
            <a:xfrm>
              <a:off x="3617398"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10" name="object 10"/>
            <p:cNvSpPr/>
            <p:nvPr/>
          </p:nvSpPr>
          <p:spPr>
            <a:xfrm>
              <a:off x="4175008"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11" name="object 11"/>
            <p:cNvSpPr/>
            <p:nvPr/>
          </p:nvSpPr>
          <p:spPr>
            <a:xfrm>
              <a:off x="4732618"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12" name="object 12"/>
            <p:cNvSpPr/>
            <p:nvPr/>
          </p:nvSpPr>
          <p:spPr>
            <a:xfrm>
              <a:off x="5290226"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13" name="object 13"/>
            <p:cNvSpPr/>
            <p:nvPr/>
          </p:nvSpPr>
          <p:spPr>
            <a:xfrm>
              <a:off x="5847836"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14" name="object 14"/>
            <p:cNvSpPr/>
            <p:nvPr/>
          </p:nvSpPr>
          <p:spPr>
            <a:xfrm>
              <a:off x="6405447"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15" name="object 15"/>
            <p:cNvSpPr/>
            <p:nvPr/>
          </p:nvSpPr>
          <p:spPr>
            <a:xfrm>
              <a:off x="6954748" y="6822599"/>
              <a:ext cx="0" cy="2696845"/>
            </a:xfrm>
            <a:custGeom>
              <a:avLst/>
              <a:gdLst/>
              <a:ahLst/>
              <a:cxnLst/>
              <a:rect l="l" t="t" r="r" b="b"/>
              <a:pathLst>
                <a:path h="2696845">
                  <a:moveTo>
                    <a:pt x="0" y="0"/>
                  </a:moveTo>
                  <a:lnTo>
                    <a:pt x="0" y="2696730"/>
                  </a:lnTo>
                </a:path>
              </a:pathLst>
            </a:custGeom>
            <a:ln w="12700">
              <a:solidFill>
                <a:srgbClr val="383838"/>
              </a:solidFill>
            </a:ln>
          </p:spPr>
          <p:txBody>
            <a:bodyPr wrap="square" lIns="0" tIns="0" rIns="0" bIns="0" rtlCol="0"/>
            <a:lstStyle/>
            <a:p>
              <a:endParaRPr/>
            </a:p>
          </p:txBody>
        </p:sp>
        <p:sp>
          <p:nvSpPr>
            <p:cNvPr id="16" name="object 16"/>
            <p:cNvSpPr/>
            <p:nvPr/>
          </p:nvSpPr>
          <p:spPr>
            <a:xfrm>
              <a:off x="1517967" y="7416990"/>
              <a:ext cx="5463540" cy="1681480"/>
            </a:xfrm>
            <a:custGeom>
              <a:avLst/>
              <a:gdLst/>
              <a:ahLst/>
              <a:cxnLst/>
              <a:rect l="l" t="t" r="r" b="b"/>
              <a:pathLst>
                <a:path w="5463540" h="1681479">
                  <a:moveTo>
                    <a:pt x="5463476" y="1521637"/>
                  </a:moveTo>
                  <a:lnTo>
                    <a:pt x="5456402" y="1471218"/>
                  </a:lnTo>
                  <a:lnTo>
                    <a:pt x="5436717" y="1427441"/>
                  </a:lnTo>
                  <a:lnTo>
                    <a:pt x="5406707" y="1392910"/>
                  </a:lnTo>
                  <a:lnTo>
                    <a:pt x="5368633" y="1370279"/>
                  </a:lnTo>
                  <a:lnTo>
                    <a:pt x="5324805" y="1362138"/>
                  </a:lnTo>
                  <a:lnTo>
                    <a:pt x="0" y="1362138"/>
                  </a:lnTo>
                  <a:lnTo>
                    <a:pt x="0" y="1681124"/>
                  </a:lnTo>
                  <a:lnTo>
                    <a:pt x="5324805" y="1681124"/>
                  </a:lnTo>
                  <a:lnTo>
                    <a:pt x="5368633" y="1672996"/>
                  </a:lnTo>
                  <a:lnTo>
                    <a:pt x="5406707" y="1650365"/>
                  </a:lnTo>
                  <a:lnTo>
                    <a:pt x="5436717" y="1615846"/>
                  </a:lnTo>
                  <a:lnTo>
                    <a:pt x="5456402" y="1572056"/>
                  </a:lnTo>
                  <a:lnTo>
                    <a:pt x="5463476" y="1521637"/>
                  </a:lnTo>
                  <a:close/>
                </a:path>
                <a:path w="5463540" h="1681479">
                  <a:moveTo>
                    <a:pt x="5463476" y="857224"/>
                  </a:moveTo>
                  <a:lnTo>
                    <a:pt x="5456402" y="806805"/>
                  </a:lnTo>
                  <a:lnTo>
                    <a:pt x="5436717" y="763016"/>
                  </a:lnTo>
                  <a:lnTo>
                    <a:pt x="5406707" y="728497"/>
                  </a:lnTo>
                  <a:lnTo>
                    <a:pt x="5368633" y="705853"/>
                  </a:lnTo>
                  <a:lnTo>
                    <a:pt x="5324805" y="697725"/>
                  </a:lnTo>
                  <a:lnTo>
                    <a:pt x="0" y="697725"/>
                  </a:lnTo>
                  <a:lnTo>
                    <a:pt x="0" y="1016711"/>
                  </a:lnTo>
                  <a:lnTo>
                    <a:pt x="5324805" y="1016711"/>
                  </a:lnTo>
                  <a:lnTo>
                    <a:pt x="5368633" y="1008583"/>
                  </a:lnTo>
                  <a:lnTo>
                    <a:pt x="5406707" y="985939"/>
                  </a:lnTo>
                  <a:lnTo>
                    <a:pt x="5436717" y="951420"/>
                  </a:lnTo>
                  <a:lnTo>
                    <a:pt x="5456402" y="907643"/>
                  </a:lnTo>
                  <a:lnTo>
                    <a:pt x="5463476" y="857224"/>
                  </a:lnTo>
                  <a:close/>
                </a:path>
                <a:path w="5463540" h="1681479">
                  <a:moveTo>
                    <a:pt x="5463476" y="159499"/>
                  </a:moveTo>
                  <a:lnTo>
                    <a:pt x="5456402" y="109080"/>
                  </a:lnTo>
                  <a:lnTo>
                    <a:pt x="5436717" y="65290"/>
                  </a:lnTo>
                  <a:lnTo>
                    <a:pt x="5406707" y="30772"/>
                  </a:lnTo>
                  <a:lnTo>
                    <a:pt x="5368633" y="8128"/>
                  </a:lnTo>
                  <a:lnTo>
                    <a:pt x="5324805" y="0"/>
                  </a:lnTo>
                  <a:lnTo>
                    <a:pt x="0" y="0"/>
                  </a:lnTo>
                  <a:lnTo>
                    <a:pt x="0" y="318985"/>
                  </a:lnTo>
                  <a:lnTo>
                    <a:pt x="5324805" y="318985"/>
                  </a:lnTo>
                  <a:lnTo>
                    <a:pt x="5368633" y="310857"/>
                  </a:lnTo>
                  <a:lnTo>
                    <a:pt x="5406707" y="288226"/>
                  </a:lnTo>
                  <a:lnTo>
                    <a:pt x="5436717" y="253695"/>
                  </a:lnTo>
                  <a:lnTo>
                    <a:pt x="5456402" y="209918"/>
                  </a:lnTo>
                  <a:lnTo>
                    <a:pt x="5463476" y="159499"/>
                  </a:lnTo>
                  <a:close/>
                </a:path>
              </a:pathLst>
            </a:custGeom>
            <a:solidFill>
              <a:srgbClr val="243444"/>
            </a:solidFill>
          </p:spPr>
          <p:txBody>
            <a:bodyPr wrap="square" lIns="0" tIns="0" rIns="0" bIns="0" rtlCol="0"/>
            <a:lstStyle/>
            <a:p>
              <a:endParaRPr/>
            </a:p>
          </p:txBody>
        </p:sp>
        <p:sp>
          <p:nvSpPr>
            <p:cNvPr id="17" name="object 17"/>
            <p:cNvSpPr/>
            <p:nvPr/>
          </p:nvSpPr>
          <p:spPr>
            <a:xfrm>
              <a:off x="1198067" y="8779129"/>
              <a:ext cx="2665730" cy="1302385"/>
            </a:xfrm>
            <a:custGeom>
              <a:avLst/>
              <a:gdLst/>
              <a:ahLst/>
              <a:cxnLst/>
              <a:rect l="l" t="t" r="r" b="b"/>
              <a:pathLst>
                <a:path w="2665729" h="1302384">
                  <a:moveTo>
                    <a:pt x="98361" y="1212850"/>
                  </a:moveTo>
                  <a:lnTo>
                    <a:pt x="0" y="1212850"/>
                  </a:lnTo>
                  <a:lnTo>
                    <a:pt x="0" y="1302042"/>
                  </a:lnTo>
                  <a:lnTo>
                    <a:pt x="98361" y="1302042"/>
                  </a:lnTo>
                  <a:lnTo>
                    <a:pt x="98361" y="1212850"/>
                  </a:lnTo>
                  <a:close/>
                </a:path>
                <a:path w="2665729" h="1302384">
                  <a:moveTo>
                    <a:pt x="2665501" y="0"/>
                  </a:moveTo>
                  <a:lnTo>
                    <a:pt x="319900" y="0"/>
                  </a:lnTo>
                  <a:lnTo>
                    <a:pt x="319900" y="318985"/>
                  </a:lnTo>
                  <a:lnTo>
                    <a:pt x="2665501" y="318985"/>
                  </a:lnTo>
                  <a:lnTo>
                    <a:pt x="2665501" y="0"/>
                  </a:lnTo>
                  <a:close/>
                </a:path>
              </a:pathLst>
            </a:custGeom>
            <a:solidFill>
              <a:srgbClr val="FFFFFF"/>
            </a:solidFill>
          </p:spPr>
          <p:txBody>
            <a:bodyPr wrap="square" lIns="0" tIns="0" rIns="0" bIns="0" rtlCol="0"/>
            <a:lstStyle/>
            <a:p>
              <a:endParaRPr/>
            </a:p>
          </p:txBody>
        </p:sp>
        <p:sp>
          <p:nvSpPr>
            <p:cNvPr id="18" name="object 18"/>
            <p:cNvSpPr/>
            <p:nvPr/>
          </p:nvSpPr>
          <p:spPr>
            <a:xfrm>
              <a:off x="5373731" y="9991979"/>
              <a:ext cx="98425" cy="89535"/>
            </a:xfrm>
            <a:custGeom>
              <a:avLst/>
              <a:gdLst/>
              <a:ahLst/>
              <a:cxnLst/>
              <a:rect l="l" t="t" r="r" b="b"/>
              <a:pathLst>
                <a:path w="98425" h="89534">
                  <a:moveTo>
                    <a:pt x="98361" y="0"/>
                  </a:moveTo>
                  <a:lnTo>
                    <a:pt x="0" y="0"/>
                  </a:lnTo>
                  <a:lnTo>
                    <a:pt x="0" y="89192"/>
                  </a:lnTo>
                  <a:lnTo>
                    <a:pt x="98361" y="89192"/>
                  </a:lnTo>
                  <a:lnTo>
                    <a:pt x="98361" y="0"/>
                  </a:lnTo>
                  <a:close/>
                </a:path>
              </a:pathLst>
            </a:custGeom>
            <a:solidFill>
              <a:srgbClr val="243444"/>
            </a:solidFill>
          </p:spPr>
          <p:txBody>
            <a:bodyPr wrap="square" lIns="0" tIns="0" rIns="0" bIns="0" rtlCol="0"/>
            <a:lstStyle/>
            <a:p>
              <a:endParaRPr/>
            </a:p>
          </p:txBody>
        </p:sp>
        <p:sp>
          <p:nvSpPr>
            <p:cNvPr id="19" name="object 19"/>
            <p:cNvSpPr/>
            <p:nvPr/>
          </p:nvSpPr>
          <p:spPr>
            <a:xfrm>
              <a:off x="2353777" y="9991979"/>
              <a:ext cx="98425" cy="89535"/>
            </a:xfrm>
            <a:custGeom>
              <a:avLst/>
              <a:gdLst/>
              <a:ahLst/>
              <a:cxnLst/>
              <a:rect l="l" t="t" r="r" b="b"/>
              <a:pathLst>
                <a:path w="98425" h="89534">
                  <a:moveTo>
                    <a:pt x="98361" y="0"/>
                  </a:moveTo>
                  <a:lnTo>
                    <a:pt x="0" y="0"/>
                  </a:lnTo>
                  <a:lnTo>
                    <a:pt x="0" y="89192"/>
                  </a:lnTo>
                  <a:lnTo>
                    <a:pt x="98361" y="89192"/>
                  </a:lnTo>
                  <a:lnTo>
                    <a:pt x="98361" y="0"/>
                  </a:lnTo>
                  <a:close/>
                </a:path>
              </a:pathLst>
            </a:custGeom>
            <a:solidFill>
              <a:srgbClr val="AB0E1E"/>
            </a:solidFill>
          </p:spPr>
          <p:txBody>
            <a:bodyPr wrap="square" lIns="0" tIns="0" rIns="0" bIns="0" rtlCol="0"/>
            <a:lstStyle/>
            <a:p>
              <a:endParaRPr/>
            </a:p>
          </p:txBody>
        </p:sp>
        <p:sp>
          <p:nvSpPr>
            <p:cNvPr id="20" name="object 20"/>
            <p:cNvSpPr/>
            <p:nvPr/>
          </p:nvSpPr>
          <p:spPr>
            <a:xfrm>
              <a:off x="3313122" y="9991979"/>
              <a:ext cx="98425" cy="89535"/>
            </a:xfrm>
            <a:custGeom>
              <a:avLst/>
              <a:gdLst/>
              <a:ahLst/>
              <a:cxnLst/>
              <a:rect l="l" t="t" r="r" b="b"/>
              <a:pathLst>
                <a:path w="98425" h="89534">
                  <a:moveTo>
                    <a:pt x="98361" y="0"/>
                  </a:moveTo>
                  <a:lnTo>
                    <a:pt x="0" y="0"/>
                  </a:lnTo>
                  <a:lnTo>
                    <a:pt x="0" y="89192"/>
                  </a:lnTo>
                  <a:lnTo>
                    <a:pt x="98361" y="89192"/>
                  </a:lnTo>
                  <a:lnTo>
                    <a:pt x="98361" y="0"/>
                  </a:lnTo>
                  <a:close/>
                </a:path>
              </a:pathLst>
            </a:custGeom>
            <a:solidFill>
              <a:srgbClr val="000000"/>
            </a:solidFill>
          </p:spPr>
          <p:txBody>
            <a:bodyPr wrap="square" lIns="0" tIns="0" rIns="0" bIns="0" rtlCol="0"/>
            <a:lstStyle/>
            <a:p>
              <a:endParaRPr/>
            </a:p>
          </p:txBody>
        </p:sp>
        <p:sp>
          <p:nvSpPr>
            <p:cNvPr id="21" name="object 21"/>
            <p:cNvSpPr/>
            <p:nvPr/>
          </p:nvSpPr>
          <p:spPr>
            <a:xfrm>
              <a:off x="4218501" y="9991979"/>
              <a:ext cx="98425" cy="89535"/>
            </a:xfrm>
            <a:custGeom>
              <a:avLst/>
              <a:gdLst/>
              <a:ahLst/>
              <a:cxnLst/>
              <a:rect l="l" t="t" r="r" b="b"/>
              <a:pathLst>
                <a:path w="98425" h="89534">
                  <a:moveTo>
                    <a:pt x="98361" y="0"/>
                  </a:moveTo>
                  <a:lnTo>
                    <a:pt x="0" y="0"/>
                  </a:lnTo>
                  <a:lnTo>
                    <a:pt x="0" y="89192"/>
                  </a:lnTo>
                  <a:lnTo>
                    <a:pt x="98361" y="89192"/>
                  </a:lnTo>
                  <a:lnTo>
                    <a:pt x="98361" y="0"/>
                  </a:lnTo>
                  <a:close/>
                </a:path>
              </a:pathLst>
            </a:custGeom>
            <a:solidFill>
              <a:srgbClr val="8D0C18"/>
            </a:solidFill>
          </p:spPr>
          <p:txBody>
            <a:bodyPr wrap="square" lIns="0" tIns="0" rIns="0" bIns="0" rtlCol="0"/>
            <a:lstStyle/>
            <a:p>
              <a:endParaRPr/>
            </a:p>
          </p:txBody>
        </p:sp>
        <p:sp>
          <p:nvSpPr>
            <p:cNvPr id="22" name="object 22"/>
            <p:cNvSpPr/>
            <p:nvPr/>
          </p:nvSpPr>
          <p:spPr>
            <a:xfrm>
              <a:off x="3863573" y="8779129"/>
              <a:ext cx="2546985" cy="319405"/>
            </a:xfrm>
            <a:custGeom>
              <a:avLst/>
              <a:gdLst/>
              <a:ahLst/>
              <a:cxnLst/>
              <a:rect l="l" t="t" r="r" b="b"/>
              <a:pathLst>
                <a:path w="2546985" h="319404">
                  <a:moveTo>
                    <a:pt x="2546616" y="0"/>
                  </a:moveTo>
                  <a:lnTo>
                    <a:pt x="0" y="0"/>
                  </a:lnTo>
                  <a:lnTo>
                    <a:pt x="0" y="318985"/>
                  </a:lnTo>
                  <a:lnTo>
                    <a:pt x="2546616" y="318985"/>
                  </a:lnTo>
                  <a:lnTo>
                    <a:pt x="2546616" y="0"/>
                  </a:lnTo>
                  <a:close/>
                </a:path>
              </a:pathLst>
            </a:custGeom>
            <a:solidFill>
              <a:srgbClr val="AB0E1E"/>
            </a:solidFill>
          </p:spPr>
          <p:txBody>
            <a:bodyPr wrap="square" lIns="0" tIns="0" rIns="0" bIns="0" rtlCol="0"/>
            <a:lstStyle/>
            <a:p>
              <a:endParaRPr/>
            </a:p>
          </p:txBody>
        </p:sp>
        <p:sp>
          <p:nvSpPr>
            <p:cNvPr id="23" name="object 23"/>
            <p:cNvSpPr/>
            <p:nvPr/>
          </p:nvSpPr>
          <p:spPr>
            <a:xfrm>
              <a:off x="1517971" y="6803387"/>
              <a:ext cx="5463540" cy="319405"/>
            </a:xfrm>
            <a:custGeom>
              <a:avLst/>
              <a:gdLst/>
              <a:ahLst/>
              <a:cxnLst/>
              <a:rect l="l" t="t" r="r" b="b"/>
              <a:pathLst>
                <a:path w="5463540" h="319404">
                  <a:moveTo>
                    <a:pt x="5324805" y="0"/>
                  </a:moveTo>
                  <a:lnTo>
                    <a:pt x="0" y="0"/>
                  </a:lnTo>
                  <a:lnTo>
                    <a:pt x="0" y="318985"/>
                  </a:lnTo>
                  <a:lnTo>
                    <a:pt x="5324805" y="318985"/>
                  </a:lnTo>
                  <a:lnTo>
                    <a:pt x="5368638" y="310856"/>
                  </a:lnTo>
                  <a:lnTo>
                    <a:pt x="5406705" y="288219"/>
                  </a:lnTo>
                  <a:lnTo>
                    <a:pt x="5436723" y="253697"/>
                  </a:lnTo>
                  <a:lnTo>
                    <a:pt x="5456407" y="209916"/>
                  </a:lnTo>
                  <a:lnTo>
                    <a:pt x="5463476" y="159499"/>
                  </a:lnTo>
                  <a:lnTo>
                    <a:pt x="5456407" y="109076"/>
                  </a:lnTo>
                  <a:lnTo>
                    <a:pt x="5436723" y="65290"/>
                  </a:lnTo>
                  <a:lnTo>
                    <a:pt x="5406705" y="30767"/>
                  </a:lnTo>
                  <a:lnTo>
                    <a:pt x="5368638" y="8129"/>
                  </a:lnTo>
                  <a:lnTo>
                    <a:pt x="5324805" y="0"/>
                  </a:lnTo>
                  <a:close/>
                </a:path>
              </a:pathLst>
            </a:custGeom>
            <a:solidFill>
              <a:srgbClr val="243444"/>
            </a:solidFill>
          </p:spPr>
          <p:txBody>
            <a:bodyPr wrap="square" lIns="0" tIns="0" rIns="0" bIns="0" rtlCol="0"/>
            <a:lstStyle/>
            <a:p>
              <a:endParaRPr/>
            </a:p>
          </p:txBody>
        </p:sp>
      </p:grpSp>
      <p:sp>
        <p:nvSpPr>
          <p:cNvPr id="24" name="object 24"/>
          <p:cNvSpPr txBox="1"/>
          <p:nvPr/>
        </p:nvSpPr>
        <p:spPr>
          <a:xfrm>
            <a:off x="737939" y="6768278"/>
            <a:ext cx="603250" cy="254635"/>
          </a:xfrm>
          <a:prstGeom prst="rect">
            <a:avLst/>
          </a:prstGeom>
        </p:spPr>
        <p:txBody>
          <a:bodyPr vert="horz" wrap="square" lIns="0" tIns="12700" rIns="0" bIns="0" rtlCol="0">
            <a:spAutoFit/>
          </a:bodyPr>
          <a:lstStyle/>
          <a:p>
            <a:pPr marL="12700">
              <a:lnSpc>
                <a:spcPct val="100000"/>
              </a:lnSpc>
              <a:spcBef>
                <a:spcPts val="100"/>
              </a:spcBef>
            </a:pPr>
            <a:r>
              <a:rPr sz="750" spc="-5" dirty="0">
                <a:solidFill>
                  <a:srgbClr val="FFFFFF"/>
                </a:solidFill>
                <a:latin typeface="Calibri"/>
                <a:cs typeface="Calibri"/>
              </a:rPr>
              <a:t>Observed</a:t>
            </a:r>
            <a:r>
              <a:rPr sz="750" spc="-35" dirty="0">
                <a:solidFill>
                  <a:srgbClr val="FFFFFF"/>
                </a:solidFill>
                <a:latin typeface="Calibri"/>
                <a:cs typeface="Calibri"/>
              </a:rPr>
              <a:t> </a:t>
            </a:r>
            <a:r>
              <a:rPr sz="750" dirty="0">
                <a:solidFill>
                  <a:srgbClr val="FFFFFF"/>
                </a:solidFill>
                <a:latin typeface="Calibri"/>
                <a:cs typeface="Calibri"/>
              </a:rPr>
              <a:t>as</a:t>
            </a:r>
            <a:r>
              <a:rPr sz="750" spc="-25" dirty="0">
                <a:solidFill>
                  <a:srgbClr val="FFFFFF"/>
                </a:solidFill>
                <a:latin typeface="Calibri"/>
                <a:cs typeface="Calibri"/>
              </a:rPr>
              <a:t> </a:t>
            </a:r>
            <a:r>
              <a:rPr sz="750" spc="-5" dirty="0">
                <a:solidFill>
                  <a:srgbClr val="FFFFFF"/>
                </a:solidFill>
                <a:latin typeface="Calibri"/>
                <a:cs typeface="Calibri"/>
              </a:rPr>
              <a:t>of</a:t>
            </a:r>
            <a:endParaRPr sz="750">
              <a:latin typeface="Calibri"/>
              <a:cs typeface="Calibri"/>
            </a:endParaRPr>
          </a:p>
          <a:p>
            <a:pPr marL="12700">
              <a:lnSpc>
                <a:spcPct val="100000"/>
              </a:lnSpc>
              <a:spcBef>
                <a:spcPts val="5"/>
              </a:spcBef>
            </a:pPr>
            <a:r>
              <a:rPr sz="750" spc="-5" dirty="0">
                <a:solidFill>
                  <a:srgbClr val="FFFFFF"/>
                </a:solidFill>
                <a:latin typeface="Calibri"/>
                <a:cs typeface="Calibri"/>
              </a:rPr>
              <a:t>May</a:t>
            </a:r>
            <a:r>
              <a:rPr sz="750" spc="-40" dirty="0">
                <a:solidFill>
                  <a:srgbClr val="FFFFFF"/>
                </a:solidFill>
                <a:latin typeface="Calibri"/>
                <a:cs typeface="Calibri"/>
              </a:rPr>
              <a:t> </a:t>
            </a:r>
            <a:r>
              <a:rPr sz="750" dirty="0">
                <a:solidFill>
                  <a:srgbClr val="FFFFFF"/>
                </a:solidFill>
                <a:latin typeface="Calibri"/>
                <a:cs typeface="Calibri"/>
              </a:rPr>
              <a:t>2020</a:t>
            </a:r>
            <a:endParaRPr sz="750">
              <a:latin typeface="Calibri"/>
              <a:cs typeface="Calibri"/>
            </a:endParaRPr>
          </a:p>
        </p:txBody>
      </p:sp>
      <p:sp>
        <p:nvSpPr>
          <p:cNvPr id="25" name="object 25"/>
          <p:cNvSpPr txBox="1"/>
          <p:nvPr/>
        </p:nvSpPr>
        <p:spPr>
          <a:xfrm>
            <a:off x="737939" y="7440540"/>
            <a:ext cx="603250" cy="254635"/>
          </a:xfrm>
          <a:prstGeom prst="rect">
            <a:avLst/>
          </a:prstGeom>
        </p:spPr>
        <p:txBody>
          <a:bodyPr vert="horz" wrap="square" lIns="0" tIns="12700" rIns="0" bIns="0" rtlCol="0">
            <a:spAutoFit/>
          </a:bodyPr>
          <a:lstStyle/>
          <a:p>
            <a:pPr marL="12700">
              <a:lnSpc>
                <a:spcPct val="100000"/>
              </a:lnSpc>
              <a:spcBef>
                <a:spcPts val="100"/>
              </a:spcBef>
            </a:pPr>
            <a:r>
              <a:rPr sz="750" spc="-5" dirty="0">
                <a:solidFill>
                  <a:srgbClr val="FFFFFF"/>
                </a:solidFill>
                <a:latin typeface="Calibri"/>
                <a:cs typeface="Calibri"/>
              </a:rPr>
              <a:t>Observed</a:t>
            </a:r>
            <a:r>
              <a:rPr sz="750" spc="-35" dirty="0">
                <a:solidFill>
                  <a:srgbClr val="FFFFFF"/>
                </a:solidFill>
                <a:latin typeface="Calibri"/>
                <a:cs typeface="Calibri"/>
              </a:rPr>
              <a:t> </a:t>
            </a:r>
            <a:r>
              <a:rPr sz="750" dirty="0">
                <a:solidFill>
                  <a:srgbClr val="FFFFFF"/>
                </a:solidFill>
                <a:latin typeface="Calibri"/>
                <a:cs typeface="Calibri"/>
              </a:rPr>
              <a:t>as</a:t>
            </a:r>
            <a:r>
              <a:rPr sz="750" spc="-25" dirty="0">
                <a:solidFill>
                  <a:srgbClr val="FFFFFF"/>
                </a:solidFill>
                <a:latin typeface="Calibri"/>
                <a:cs typeface="Calibri"/>
              </a:rPr>
              <a:t> </a:t>
            </a:r>
            <a:r>
              <a:rPr sz="750" spc="-5" dirty="0">
                <a:solidFill>
                  <a:srgbClr val="FFFFFF"/>
                </a:solidFill>
                <a:latin typeface="Calibri"/>
                <a:cs typeface="Calibri"/>
              </a:rPr>
              <a:t>of</a:t>
            </a:r>
            <a:endParaRPr sz="750">
              <a:latin typeface="Calibri"/>
              <a:cs typeface="Calibri"/>
            </a:endParaRPr>
          </a:p>
          <a:p>
            <a:pPr marL="12700">
              <a:lnSpc>
                <a:spcPct val="100000"/>
              </a:lnSpc>
              <a:spcBef>
                <a:spcPts val="5"/>
              </a:spcBef>
            </a:pPr>
            <a:r>
              <a:rPr sz="750" spc="-5" dirty="0">
                <a:solidFill>
                  <a:srgbClr val="FFFFFF"/>
                </a:solidFill>
                <a:latin typeface="Calibri"/>
                <a:cs typeface="Calibri"/>
              </a:rPr>
              <a:t>August</a:t>
            </a:r>
            <a:r>
              <a:rPr sz="750" spc="-30" dirty="0">
                <a:solidFill>
                  <a:srgbClr val="FFFFFF"/>
                </a:solidFill>
                <a:latin typeface="Calibri"/>
                <a:cs typeface="Calibri"/>
              </a:rPr>
              <a:t> </a:t>
            </a:r>
            <a:r>
              <a:rPr sz="750" dirty="0">
                <a:solidFill>
                  <a:srgbClr val="FFFFFF"/>
                </a:solidFill>
                <a:latin typeface="Calibri"/>
                <a:cs typeface="Calibri"/>
              </a:rPr>
              <a:t>2020</a:t>
            </a:r>
            <a:endParaRPr sz="750">
              <a:latin typeface="Calibri"/>
              <a:cs typeface="Calibri"/>
            </a:endParaRPr>
          </a:p>
        </p:txBody>
      </p:sp>
      <p:sp>
        <p:nvSpPr>
          <p:cNvPr id="26" name="object 26"/>
          <p:cNvSpPr txBox="1"/>
          <p:nvPr/>
        </p:nvSpPr>
        <p:spPr>
          <a:xfrm>
            <a:off x="708142" y="8104588"/>
            <a:ext cx="649605" cy="254635"/>
          </a:xfrm>
          <a:prstGeom prst="rect">
            <a:avLst/>
          </a:prstGeom>
        </p:spPr>
        <p:txBody>
          <a:bodyPr vert="horz" wrap="square" lIns="0" tIns="12700" rIns="0" bIns="0" rtlCol="0">
            <a:spAutoFit/>
          </a:bodyPr>
          <a:lstStyle/>
          <a:p>
            <a:pPr marL="12700">
              <a:lnSpc>
                <a:spcPct val="100000"/>
              </a:lnSpc>
              <a:spcBef>
                <a:spcPts val="100"/>
              </a:spcBef>
            </a:pPr>
            <a:r>
              <a:rPr sz="750" spc="-5" dirty="0">
                <a:solidFill>
                  <a:srgbClr val="FFFFFF"/>
                </a:solidFill>
                <a:latin typeface="Calibri"/>
                <a:cs typeface="Calibri"/>
              </a:rPr>
              <a:t>Observed</a:t>
            </a:r>
            <a:r>
              <a:rPr sz="750" spc="-30" dirty="0">
                <a:solidFill>
                  <a:srgbClr val="FFFFFF"/>
                </a:solidFill>
                <a:latin typeface="Calibri"/>
                <a:cs typeface="Calibri"/>
              </a:rPr>
              <a:t> </a:t>
            </a:r>
            <a:r>
              <a:rPr sz="750" dirty="0">
                <a:solidFill>
                  <a:srgbClr val="FFFFFF"/>
                </a:solidFill>
                <a:latin typeface="Calibri"/>
                <a:cs typeface="Calibri"/>
              </a:rPr>
              <a:t>as</a:t>
            </a:r>
            <a:r>
              <a:rPr sz="750" spc="-20" dirty="0">
                <a:solidFill>
                  <a:srgbClr val="FFFFFF"/>
                </a:solidFill>
                <a:latin typeface="Calibri"/>
                <a:cs typeface="Calibri"/>
              </a:rPr>
              <a:t> </a:t>
            </a:r>
            <a:r>
              <a:rPr sz="750" spc="-5" dirty="0">
                <a:solidFill>
                  <a:srgbClr val="FFFFFF"/>
                </a:solidFill>
                <a:latin typeface="Calibri"/>
                <a:cs typeface="Calibri"/>
              </a:rPr>
              <a:t>of</a:t>
            </a:r>
            <a:endParaRPr sz="750">
              <a:latin typeface="Calibri"/>
              <a:cs typeface="Calibri"/>
            </a:endParaRPr>
          </a:p>
          <a:p>
            <a:pPr marL="12700">
              <a:lnSpc>
                <a:spcPct val="100000"/>
              </a:lnSpc>
              <a:spcBef>
                <a:spcPts val="5"/>
              </a:spcBef>
            </a:pPr>
            <a:r>
              <a:rPr sz="750" dirty="0">
                <a:solidFill>
                  <a:srgbClr val="FFFFFF"/>
                </a:solidFill>
                <a:latin typeface="Calibri"/>
                <a:cs typeface="Calibri"/>
              </a:rPr>
              <a:t>N</a:t>
            </a:r>
            <a:r>
              <a:rPr sz="750" spc="-5" dirty="0">
                <a:solidFill>
                  <a:srgbClr val="FFFFFF"/>
                </a:solidFill>
                <a:latin typeface="Calibri"/>
                <a:cs typeface="Calibri"/>
              </a:rPr>
              <a:t>o</a:t>
            </a:r>
            <a:r>
              <a:rPr sz="750" spc="-10" dirty="0">
                <a:solidFill>
                  <a:srgbClr val="FFFFFF"/>
                </a:solidFill>
                <a:latin typeface="Calibri"/>
                <a:cs typeface="Calibri"/>
              </a:rPr>
              <a:t>v</a:t>
            </a:r>
            <a:r>
              <a:rPr sz="750" dirty="0">
                <a:solidFill>
                  <a:srgbClr val="FFFFFF"/>
                </a:solidFill>
                <a:latin typeface="Calibri"/>
                <a:cs typeface="Calibri"/>
              </a:rPr>
              <a:t>emb</a:t>
            </a:r>
            <a:r>
              <a:rPr sz="750" spc="-5" dirty="0">
                <a:solidFill>
                  <a:srgbClr val="FFFFFF"/>
                </a:solidFill>
                <a:latin typeface="Calibri"/>
                <a:cs typeface="Calibri"/>
              </a:rPr>
              <a:t>e</a:t>
            </a:r>
            <a:r>
              <a:rPr sz="750" dirty="0">
                <a:solidFill>
                  <a:srgbClr val="FFFFFF"/>
                </a:solidFill>
                <a:latin typeface="Calibri"/>
                <a:cs typeface="Calibri"/>
              </a:rPr>
              <a:t>r 2020</a:t>
            </a:r>
            <a:endParaRPr sz="750">
              <a:latin typeface="Calibri"/>
              <a:cs typeface="Calibri"/>
            </a:endParaRPr>
          </a:p>
        </p:txBody>
      </p:sp>
      <p:sp>
        <p:nvSpPr>
          <p:cNvPr id="27" name="object 27"/>
          <p:cNvSpPr txBox="1"/>
          <p:nvPr/>
        </p:nvSpPr>
        <p:spPr>
          <a:xfrm>
            <a:off x="708142" y="8793467"/>
            <a:ext cx="631190" cy="254635"/>
          </a:xfrm>
          <a:prstGeom prst="rect">
            <a:avLst/>
          </a:prstGeom>
        </p:spPr>
        <p:txBody>
          <a:bodyPr vert="horz" wrap="square" lIns="0" tIns="12700" rIns="0" bIns="0" rtlCol="0">
            <a:spAutoFit/>
          </a:bodyPr>
          <a:lstStyle/>
          <a:p>
            <a:pPr marL="12700" marR="5080">
              <a:lnSpc>
                <a:spcPct val="100000"/>
              </a:lnSpc>
              <a:spcBef>
                <a:spcPts val="100"/>
              </a:spcBef>
            </a:pPr>
            <a:r>
              <a:rPr sz="750" spc="-5" dirty="0">
                <a:solidFill>
                  <a:srgbClr val="FFFFFF"/>
                </a:solidFill>
                <a:latin typeface="Calibri"/>
                <a:cs typeface="Calibri"/>
              </a:rPr>
              <a:t>Expected over </a:t>
            </a:r>
            <a:r>
              <a:rPr sz="750" dirty="0">
                <a:solidFill>
                  <a:srgbClr val="FFFFFF"/>
                </a:solidFill>
                <a:latin typeface="Calibri"/>
                <a:cs typeface="Calibri"/>
              </a:rPr>
              <a:t> </a:t>
            </a:r>
            <a:r>
              <a:rPr sz="750" spc="-5" dirty="0">
                <a:solidFill>
                  <a:srgbClr val="FFFFFF"/>
                </a:solidFill>
                <a:latin typeface="Calibri"/>
                <a:cs typeface="Calibri"/>
              </a:rPr>
              <a:t>next</a:t>
            </a:r>
            <a:r>
              <a:rPr sz="750" spc="-35" dirty="0">
                <a:solidFill>
                  <a:srgbClr val="FFFFFF"/>
                </a:solidFill>
                <a:latin typeface="Calibri"/>
                <a:cs typeface="Calibri"/>
              </a:rPr>
              <a:t> </a:t>
            </a:r>
            <a:r>
              <a:rPr sz="750" dirty="0">
                <a:solidFill>
                  <a:srgbClr val="FFFFFF"/>
                </a:solidFill>
                <a:latin typeface="Calibri"/>
                <a:cs typeface="Calibri"/>
              </a:rPr>
              <a:t>12</a:t>
            </a:r>
            <a:r>
              <a:rPr sz="750" spc="-30" dirty="0">
                <a:solidFill>
                  <a:srgbClr val="FFFFFF"/>
                </a:solidFill>
                <a:latin typeface="Calibri"/>
                <a:cs typeface="Calibri"/>
              </a:rPr>
              <a:t> </a:t>
            </a:r>
            <a:r>
              <a:rPr sz="750" spc="-5" dirty="0">
                <a:solidFill>
                  <a:srgbClr val="FFFFFF"/>
                </a:solidFill>
                <a:latin typeface="Calibri"/>
                <a:cs typeface="Calibri"/>
              </a:rPr>
              <a:t>months</a:t>
            </a:r>
            <a:endParaRPr sz="750">
              <a:latin typeface="Calibri"/>
              <a:cs typeface="Calibri"/>
            </a:endParaRPr>
          </a:p>
        </p:txBody>
      </p:sp>
      <p:sp>
        <p:nvSpPr>
          <p:cNvPr id="28" name="object 28"/>
          <p:cNvSpPr txBox="1"/>
          <p:nvPr/>
        </p:nvSpPr>
        <p:spPr>
          <a:xfrm>
            <a:off x="1336948" y="9596380"/>
            <a:ext cx="142240"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0%</a:t>
            </a:r>
            <a:endParaRPr sz="750">
              <a:latin typeface="Calibri"/>
              <a:cs typeface="Calibri"/>
            </a:endParaRPr>
          </a:p>
        </p:txBody>
      </p:sp>
      <p:sp>
        <p:nvSpPr>
          <p:cNvPr id="29" name="object 29"/>
          <p:cNvSpPr txBox="1"/>
          <p:nvPr/>
        </p:nvSpPr>
        <p:spPr>
          <a:xfrm>
            <a:off x="1873688" y="9598099"/>
            <a:ext cx="19113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10%</a:t>
            </a:r>
            <a:endParaRPr sz="750">
              <a:latin typeface="Calibri"/>
              <a:cs typeface="Calibri"/>
            </a:endParaRPr>
          </a:p>
        </p:txBody>
      </p:sp>
      <p:sp>
        <p:nvSpPr>
          <p:cNvPr id="30" name="object 30"/>
          <p:cNvSpPr txBox="1"/>
          <p:nvPr/>
        </p:nvSpPr>
        <p:spPr>
          <a:xfrm>
            <a:off x="2436023" y="9596380"/>
            <a:ext cx="19113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20%</a:t>
            </a:r>
            <a:endParaRPr sz="750">
              <a:latin typeface="Calibri"/>
              <a:cs typeface="Calibri"/>
            </a:endParaRPr>
          </a:p>
        </p:txBody>
      </p:sp>
      <p:sp>
        <p:nvSpPr>
          <p:cNvPr id="31" name="object 31"/>
          <p:cNvSpPr txBox="1"/>
          <p:nvPr/>
        </p:nvSpPr>
        <p:spPr>
          <a:xfrm>
            <a:off x="2988903" y="9596380"/>
            <a:ext cx="19113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30%</a:t>
            </a:r>
            <a:endParaRPr sz="750">
              <a:latin typeface="Calibri"/>
              <a:cs typeface="Calibri"/>
            </a:endParaRPr>
          </a:p>
        </p:txBody>
      </p:sp>
      <p:sp>
        <p:nvSpPr>
          <p:cNvPr id="32" name="object 32"/>
          <p:cNvSpPr txBox="1"/>
          <p:nvPr/>
        </p:nvSpPr>
        <p:spPr>
          <a:xfrm>
            <a:off x="3539491" y="9599818"/>
            <a:ext cx="19113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40%</a:t>
            </a:r>
            <a:endParaRPr sz="750">
              <a:latin typeface="Calibri"/>
              <a:cs typeface="Calibri"/>
            </a:endParaRPr>
          </a:p>
        </p:txBody>
      </p:sp>
      <p:sp>
        <p:nvSpPr>
          <p:cNvPr id="33" name="object 33"/>
          <p:cNvSpPr txBox="1"/>
          <p:nvPr/>
        </p:nvSpPr>
        <p:spPr>
          <a:xfrm>
            <a:off x="4101731" y="9601537"/>
            <a:ext cx="19113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50%</a:t>
            </a:r>
            <a:endParaRPr sz="750">
              <a:latin typeface="Calibri"/>
              <a:cs typeface="Calibri"/>
            </a:endParaRPr>
          </a:p>
        </p:txBody>
      </p:sp>
      <p:sp>
        <p:nvSpPr>
          <p:cNvPr id="34" name="object 34"/>
          <p:cNvSpPr txBox="1"/>
          <p:nvPr/>
        </p:nvSpPr>
        <p:spPr>
          <a:xfrm>
            <a:off x="4644714" y="9603333"/>
            <a:ext cx="227965" cy="140335"/>
          </a:xfrm>
          <a:prstGeom prst="rect">
            <a:avLst/>
          </a:prstGeom>
        </p:spPr>
        <p:txBody>
          <a:bodyPr vert="horz" wrap="square" lIns="0" tIns="12700" rIns="0" bIns="0" rtlCol="0">
            <a:spAutoFit/>
          </a:bodyPr>
          <a:lstStyle/>
          <a:p>
            <a:pPr marL="12700">
              <a:lnSpc>
                <a:spcPct val="100000"/>
              </a:lnSpc>
              <a:spcBef>
                <a:spcPts val="100"/>
              </a:spcBef>
            </a:pPr>
            <a:r>
              <a:rPr sz="750" spc="95" dirty="0">
                <a:solidFill>
                  <a:srgbClr val="FFFFFF"/>
                </a:solidFill>
                <a:latin typeface="Calibri"/>
                <a:cs typeface="Calibri"/>
              </a:rPr>
              <a:t>60%</a:t>
            </a:r>
            <a:endParaRPr sz="750">
              <a:latin typeface="Calibri"/>
              <a:cs typeface="Calibri"/>
            </a:endParaRPr>
          </a:p>
        </p:txBody>
      </p:sp>
      <p:sp>
        <p:nvSpPr>
          <p:cNvPr id="35" name="object 35"/>
          <p:cNvSpPr txBox="1"/>
          <p:nvPr/>
        </p:nvSpPr>
        <p:spPr>
          <a:xfrm>
            <a:off x="5233615" y="9596463"/>
            <a:ext cx="19113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70%</a:t>
            </a:r>
            <a:endParaRPr sz="750">
              <a:latin typeface="Calibri"/>
              <a:cs typeface="Calibri"/>
            </a:endParaRPr>
          </a:p>
        </p:txBody>
      </p:sp>
      <p:sp>
        <p:nvSpPr>
          <p:cNvPr id="36" name="object 36"/>
          <p:cNvSpPr txBox="1"/>
          <p:nvPr/>
        </p:nvSpPr>
        <p:spPr>
          <a:xfrm>
            <a:off x="5778186" y="9605058"/>
            <a:ext cx="19113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80%</a:t>
            </a:r>
            <a:endParaRPr sz="750">
              <a:latin typeface="Calibri"/>
              <a:cs typeface="Calibri"/>
            </a:endParaRPr>
          </a:p>
        </p:txBody>
      </p:sp>
      <p:sp>
        <p:nvSpPr>
          <p:cNvPr id="37" name="object 37"/>
          <p:cNvSpPr txBox="1"/>
          <p:nvPr/>
        </p:nvSpPr>
        <p:spPr>
          <a:xfrm>
            <a:off x="6344150" y="9596463"/>
            <a:ext cx="19113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90%</a:t>
            </a:r>
            <a:endParaRPr sz="750">
              <a:latin typeface="Calibri"/>
              <a:cs typeface="Calibri"/>
            </a:endParaRPr>
          </a:p>
        </p:txBody>
      </p:sp>
      <p:sp>
        <p:nvSpPr>
          <p:cNvPr id="38" name="object 38"/>
          <p:cNvSpPr txBox="1"/>
          <p:nvPr/>
        </p:nvSpPr>
        <p:spPr>
          <a:xfrm>
            <a:off x="6833710" y="9606777"/>
            <a:ext cx="23939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100%</a:t>
            </a:r>
            <a:endParaRPr sz="750">
              <a:latin typeface="Calibri"/>
              <a:cs typeface="Calibri"/>
            </a:endParaRPr>
          </a:p>
        </p:txBody>
      </p:sp>
      <p:sp>
        <p:nvSpPr>
          <p:cNvPr id="39" name="object 39"/>
          <p:cNvSpPr txBox="1"/>
          <p:nvPr/>
        </p:nvSpPr>
        <p:spPr>
          <a:xfrm>
            <a:off x="1356555" y="9961224"/>
            <a:ext cx="769620" cy="140335"/>
          </a:xfrm>
          <a:prstGeom prst="rect">
            <a:avLst/>
          </a:prstGeom>
        </p:spPr>
        <p:txBody>
          <a:bodyPr vert="horz" wrap="square" lIns="0" tIns="12700" rIns="0" bIns="0" rtlCol="0">
            <a:spAutoFit/>
          </a:bodyPr>
          <a:lstStyle/>
          <a:p>
            <a:pPr marL="12700">
              <a:lnSpc>
                <a:spcPct val="100000"/>
              </a:lnSpc>
              <a:spcBef>
                <a:spcPts val="100"/>
              </a:spcBef>
            </a:pPr>
            <a:r>
              <a:rPr sz="750" spc="-5" dirty="0">
                <a:solidFill>
                  <a:srgbClr val="FFFFFF"/>
                </a:solidFill>
                <a:latin typeface="Calibri"/>
                <a:cs typeface="Calibri"/>
              </a:rPr>
              <a:t>Signiﬁ</a:t>
            </a:r>
            <a:r>
              <a:rPr sz="750" spc="-10" dirty="0">
                <a:solidFill>
                  <a:srgbClr val="FFFFFF"/>
                </a:solidFill>
                <a:latin typeface="Calibri"/>
                <a:cs typeface="Calibri"/>
              </a:rPr>
              <a:t>c</a:t>
            </a:r>
            <a:r>
              <a:rPr sz="750" dirty="0">
                <a:solidFill>
                  <a:srgbClr val="FFFFFF"/>
                </a:solidFill>
                <a:latin typeface="Calibri"/>
                <a:cs typeface="Calibri"/>
              </a:rPr>
              <a:t>a</a:t>
            </a:r>
            <a:r>
              <a:rPr sz="750" spc="-10" dirty="0">
                <a:solidFill>
                  <a:srgbClr val="FFFFFF"/>
                </a:solidFill>
                <a:latin typeface="Calibri"/>
                <a:cs typeface="Calibri"/>
              </a:rPr>
              <a:t>n</a:t>
            </a:r>
            <a:r>
              <a:rPr sz="750" dirty="0">
                <a:solidFill>
                  <a:srgbClr val="FFFFFF"/>
                </a:solidFill>
                <a:latin typeface="Calibri"/>
                <a:cs typeface="Calibri"/>
              </a:rPr>
              <a:t>t </a:t>
            </a:r>
            <a:r>
              <a:rPr sz="750" spc="-5" dirty="0">
                <a:solidFill>
                  <a:srgbClr val="FFFFFF"/>
                </a:solidFill>
                <a:latin typeface="Calibri"/>
                <a:cs typeface="Calibri"/>
              </a:rPr>
              <a:t>inc</a:t>
            </a:r>
            <a:r>
              <a:rPr sz="750" spc="-15" dirty="0">
                <a:solidFill>
                  <a:srgbClr val="FFFFFF"/>
                </a:solidFill>
                <a:latin typeface="Calibri"/>
                <a:cs typeface="Calibri"/>
              </a:rPr>
              <a:t>r</a:t>
            </a:r>
            <a:r>
              <a:rPr sz="750" dirty="0">
                <a:solidFill>
                  <a:srgbClr val="FFFFFF"/>
                </a:solidFill>
                <a:latin typeface="Calibri"/>
                <a:cs typeface="Calibri"/>
              </a:rPr>
              <a:t>ease</a:t>
            </a:r>
            <a:endParaRPr sz="750">
              <a:latin typeface="Calibri"/>
              <a:cs typeface="Calibri"/>
            </a:endParaRPr>
          </a:p>
        </p:txBody>
      </p:sp>
      <p:sp>
        <p:nvSpPr>
          <p:cNvPr id="40" name="object 40"/>
          <p:cNvSpPr txBox="1"/>
          <p:nvPr/>
        </p:nvSpPr>
        <p:spPr>
          <a:xfrm>
            <a:off x="5532207" y="9961224"/>
            <a:ext cx="795020" cy="140335"/>
          </a:xfrm>
          <a:prstGeom prst="rect">
            <a:avLst/>
          </a:prstGeom>
        </p:spPr>
        <p:txBody>
          <a:bodyPr vert="horz" wrap="square" lIns="0" tIns="12700" rIns="0" bIns="0" rtlCol="0">
            <a:spAutoFit/>
          </a:bodyPr>
          <a:lstStyle/>
          <a:p>
            <a:pPr marL="12700">
              <a:lnSpc>
                <a:spcPct val="100000"/>
              </a:lnSpc>
              <a:spcBef>
                <a:spcPts val="100"/>
              </a:spcBef>
            </a:pPr>
            <a:r>
              <a:rPr sz="750" spc="-5" dirty="0">
                <a:solidFill>
                  <a:srgbClr val="FFFFFF"/>
                </a:solidFill>
                <a:latin typeface="Calibri"/>
                <a:cs typeface="Calibri"/>
              </a:rPr>
              <a:t>Signiﬁ</a:t>
            </a:r>
            <a:r>
              <a:rPr sz="750" spc="-10" dirty="0">
                <a:solidFill>
                  <a:srgbClr val="FFFFFF"/>
                </a:solidFill>
                <a:latin typeface="Calibri"/>
                <a:cs typeface="Calibri"/>
              </a:rPr>
              <a:t>c</a:t>
            </a:r>
            <a:r>
              <a:rPr sz="750" dirty="0">
                <a:solidFill>
                  <a:srgbClr val="FFFFFF"/>
                </a:solidFill>
                <a:latin typeface="Calibri"/>
                <a:cs typeface="Calibri"/>
              </a:rPr>
              <a:t>a</a:t>
            </a:r>
            <a:r>
              <a:rPr sz="750" spc="-10" dirty="0">
                <a:solidFill>
                  <a:srgbClr val="FFFFFF"/>
                </a:solidFill>
                <a:latin typeface="Calibri"/>
                <a:cs typeface="Calibri"/>
              </a:rPr>
              <a:t>n</a:t>
            </a:r>
            <a:r>
              <a:rPr sz="750" dirty="0">
                <a:solidFill>
                  <a:srgbClr val="FFFFFF"/>
                </a:solidFill>
                <a:latin typeface="Calibri"/>
                <a:cs typeface="Calibri"/>
              </a:rPr>
              <a:t>t </a:t>
            </a:r>
            <a:r>
              <a:rPr sz="750" spc="-5" dirty="0">
                <a:solidFill>
                  <a:srgbClr val="FFFFFF"/>
                </a:solidFill>
                <a:latin typeface="Calibri"/>
                <a:cs typeface="Calibri"/>
              </a:rPr>
              <a:t>dec</a:t>
            </a:r>
            <a:r>
              <a:rPr sz="750" spc="-15" dirty="0">
                <a:solidFill>
                  <a:srgbClr val="FFFFFF"/>
                </a:solidFill>
                <a:latin typeface="Calibri"/>
                <a:cs typeface="Calibri"/>
              </a:rPr>
              <a:t>r</a:t>
            </a:r>
            <a:r>
              <a:rPr sz="750" dirty="0">
                <a:solidFill>
                  <a:srgbClr val="FFFFFF"/>
                </a:solidFill>
                <a:latin typeface="Calibri"/>
                <a:cs typeface="Calibri"/>
              </a:rPr>
              <a:t>ease</a:t>
            </a:r>
            <a:endParaRPr sz="750">
              <a:latin typeface="Calibri"/>
              <a:cs typeface="Calibri"/>
            </a:endParaRPr>
          </a:p>
        </p:txBody>
      </p:sp>
      <p:sp>
        <p:nvSpPr>
          <p:cNvPr id="41" name="object 41"/>
          <p:cNvSpPr txBox="1"/>
          <p:nvPr/>
        </p:nvSpPr>
        <p:spPr>
          <a:xfrm>
            <a:off x="2512255" y="9961224"/>
            <a:ext cx="583565" cy="140335"/>
          </a:xfrm>
          <a:prstGeom prst="rect">
            <a:avLst/>
          </a:prstGeom>
        </p:spPr>
        <p:txBody>
          <a:bodyPr vert="horz" wrap="square" lIns="0" tIns="12700" rIns="0" bIns="0" rtlCol="0">
            <a:spAutoFit/>
          </a:bodyPr>
          <a:lstStyle/>
          <a:p>
            <a:pPr marL="12700">
              <a:lnSpc>
                <a:spcPct val="100000"/>
              </a:lnSpc>
              <a:spcBef>
                <a:spcPts val="100"/>
              </a:spcBef>
            </a:pPr>
            <a:r>
              <a:rPr sz="750" spc="-5" dirty="0">
                <a:solidFill>
                  <a:srgbClr val="FFFFFF"/>
                </a:solidFill>
                <a:latin typeface="Calibri"/>
                <a:cs typeface="Calibri"/>
              </a:rPr>
              <a:t>Slig</a:t>
            </a:r>
            <a:r>
              <a:rPr sz="750" spc="-10" dirty="0">
                <a:solidFill>
                  <a:srgbClr val="FFFFFF"/>
                </a:solidFill>
                <a:latin typeface="Calibri"/>
                <a:cs typeface="Calibri"/>
              </a:rPr>
              <a:t>h</a:t>
            </a:r>
            <a:r>
              <a:rPr sz="750" dirty="0">
                <a:solidFill>
                  <a:srgbClr val="FFFFFF"/>
                </a:solidFill>
                <a:latin typeface="Calibri"/>
                <a:cs typeface="Calibri"/>
              </a:rPr>
              <a:t>t </a:t>
            </a:r>
            <a:r>
              <a:rPr sz="750" spc="-5" dirty="0">
                <a:solidFill>
                  <a:srgbClr val="FFFFFF"/>
                </a:solidFill>
                <a:latin typeface="Calibri"/>
                <a:cs typeface="Calibri"/>
              </a:rPr>
              <a:t>inc</a:t>
            </a:r>
            <a:r>
              <a:rPr sz="750" spc="-15" dirty="0">
                <a:solidFill>
                  <a:srgbClr val="FFFFFF"/>
                </a:solidFill>
                <a:latin typeface="Calibri"/>
                <a:cs typeface="Calibri"/>
              </a:rPr>
              <a:t>r</a:t>
            </a:r>
            <a:r>
              <a:rPr sz="750" dirty="0">
                <a:solidFill>
                  <a:srgbClr val="FFFFFF"/>
                </a:solidFill>
                <a:latin typeface="Calibri"/>
                <a:cs typeface="Calibri"/>
              </a:rPr>
              <a:t>ease</a:t>
            </a:r>
            <a:endParaRPr sz="750">
              <a:latin typeface="Calibri"/>
              <a:cs typeface="Calibri"/>
            </a:endParaRPr>
          </a:p>
        </p:txBody>
      </p:sp>
      <p:sp>
        <p:nvSpPr>
          <p:cNvPr id="42" name="object 42"/>
          <p:cNvSpPr txBox="1"/>
          <p:nvPr/>
        </p:nvSpPr>
        <p:spPr>
          <a:xfrm>
            <a:off x="3471589" y="9961224"/>
            <a:ext cx="437515"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No</a:t>
            </a:r>
            <a:r>
              <a:rPr sz="750" spc="-5" dirty="0">
                <a:solidFill>
                  <a:srgbClr val="FFFFFF"/>
                </a:solidFill>
                <a:latin typeface="Calibri"/>
                <a:cs typeface="Calibri"/>
              </a:rPr>
              <a:t> </a:t>
            </a:r>
            <a:r>
              <a:rPr sz="750" dirty="0">
                <a:solidFill>
                  <a:srgbClr val="FFFFFF"/>
                </a:solidFill>
                <a:latin typeface="Calibri"/>
                <a:cs typeface="Calibri"/>
              </a:rPr>
              <a:t>chan</a:t>
            </a:r>
            <a:r>
              <a:rPr sz="750" spc="-10" dirty="0">
                <a:solidFill>
                  <a:srgbClr val="FFFFFF"/>
                </a:solidFill>
                <a:latin typeface="Calibri"/>
                <a:cs typeface="Calibri"/>
              </a:rPr>
              <a:t>g</a:t>
            </a:r>
            <a:r>
              <a:rPr sz="750" dirty="0">
                <a:solidFill>
                  <a:srgbClr val="FFFFFF"/>
                </a:solidFill>
                <a:latin typeface="Calibri"/>
                <a:cs typeface="Calibri"/>
              </a:rPr>
              <a:t>e</a:t>
            </a:r>
            <a:endParaRPr sz="750">
              <a:latin typeface="Calibri"/>
              <a:cs typeface="Calibri"/>
            </a:endParaRPr>
          </a:p>
        </p:txBody>
      </p:sp>
      <p:sp>
        <p:nvSpPr>
          <p:cNvPr id="43" name="object 43"/>
          <p:cNvSpPr txBox="1"/>
          <p:nvPr/>
        </p:nvSpPr>
        <p:spPr>
          <a:xfrm>
            <a:off x="4376973" y="9961224"/>
            <a:ext cx="608965" cy="140335"/>
          </a:xfrm>
          <a:prstGeom prst="rect">
            <a:avLst/>
          </a:prstGeom>
        </p:spPr>
        <p:txBody>
          <a:bodyPr vert="horz" wrap="square" lIns="0" tIns="12700" rIns="0" bIns="0" rtlCol="0">
            <a:spAutoFit/>
          </a:bodyPr>
          <a:lstStyle/>
          <a:p>
            <a:pPr marL="12700">
              <a:lnSpc>
                <a:spcPct val="100000"/>
              </a:lnSpc>
              <a:spcBef>
                <a:spcPts val="100"/>
              </a:spcBef>
            </a:pPr>
            <a:r>
              <a:rPr sz="750" spc="-5" dirty="0">
                <a:solidFill>
                  <a:srgbClr val="FFFFFF"/>
                </a:solidFill>
                <a:latin typeface="Calibri"/>
                <a:cs typeface="Calibri"/>
              </a:rPr>
              <a:t>Slig</a:t>
            </a:r>
            <a:r>
              <a:rPr sz="750" spc="-10" dirty="0">
                <a:solidFill>
                  <a:srgbClr val="FFFFFF"/>
                </a:solidFill>
                <a:latin typeface="Calibri"/>
                <a:cs typeface="Calibri"/>
              </a:rPr>
              <a:t>h</a:t>
            </a:r>
            <a:r>
              <a:rPr sz="750" dirty="0">
                <a:solidFill>
                  <a:srgbClr val="FFFFFF"/>
                </a:solidFill>
                <a:latin typeface="Calibri"/>
                <a:cs typeface="Calibri"/>
              </a:rPr>
              <a:t>t </a:t>
            </a:r>
            <a:r>
              <a:rPr sz="750" spc="-5" dirty="0">
                <a:solidFill>
                  <a:srgbClr val="FFFFFF"/>
                </a:solidFill>
                <a:latin typeface="Calibri"/>
                <a:cs typeface="Calibri"/>
              </a:rPr>
              <a:t>de</a:t>
            </a:r>
            <a:r>
              <a:rPr sz="750" dirty="0">
                <a:solidFill>
                  <a:srgbClr val="FFFFFF"/>
                </a:solidFill>
                <a:latin typeface="Calibri"/>
                <a:cs typeface="Calibri"/>
              </a:rPr>
              <a:t>c</a:t>
            </a:r>
            <a:r>
              <a:rPr sz="750" spc="-10" dirty="0">
                <a:solidFill>
                  <a:srgbClr val="FFFFFF"/>
                </a:solidFill>
                <a:latin typeface="Calibri"/>
                <a:cs typeface="Calibri"/>
              </a:rPr>
              <a:t>r</a:t>
            </a:r>
            <a:r>
              <a:rPr sz="750" dirty="0">
                <a:solidFill>
                  <a:srgbClr val="FFFFFF"/>
                </a:solidFill>
                <a:latin typeface="Calibri"/>
                <a:cs typeface="Calibri"/>
              </a:rPr>
              <a:t>ease</a:t>
            </a:r>
            <a:endParaRPr sz="750">
              <a:latin typeface="Calibri"/>
              <a:cs typeface="Calibri"/>
            </a:endParaRPr>
          </a:p>
        </p:txBody>
      </p:sp>
      <p:sp>
        <p:nvSpPr>
          <p:cNvPr id="44" name="object 44"/>
          <p:cNvSpPr txBox="1"/>
          <p:nvPr/>
        </p:nvSpPr>
        <p:spPr>
          <a:xfrm>
            <a:off x="2399990" y="8866698"/>
            <a:ext cx="178435" cy="140335"/>
          </a:xfrm>
          <a:prstGeom prst="rect">
            <a:avLst/>
          </a:prstGeom>
        </p:spPr>
        <p:txBody>
          <a:bodyPr vert="horz" wrap="square" lIns="0" tIns="12700" rIns="0" bIns="0" rtlCol="0">
            <a:spAutoFit/>
          </a:bodyPr>
          <a:lstStyle/>
          <a:p>
            <a:pPr>
              <a:lnSpc>
                <a:spcPct val="100000"/>
              </a:lnSpc>
              <a:spcBef>
                <a:spcPts val="100"/>
              </a:spcBef>
            </a:pPr>
            <a:r>
              <a:rPr sz="750" dirty="0">
                <a:solidFill>
                  <a:srgbClr val="243444"/>
                </a:solidFill>
                <a:latin typeface="Calibri"/>
                <a:cs typeface="Calibri"/>
              </a:rPr>
              <a:t>44%</a:t>
            </a:r>
            <a:endParaRPr sz="750">
              <a:latin typeface="Calibri"/>
              <a:cs typeface="Calibri"/>
            </a:endParaRPr>
          </a:p>
        </p:txBody>
      </p:sp>
      <p:sp>
        <p:nvSpPr>
          <p:cNvPr id="45" name="object 45"/>
          <p:cNvSpPr txBox="1"/>
          <p:nvPr/>
        </p:nvSpPr>
        <p:spPr>
          <a:xfrm>
            <a:off x="5043671" y="8863259"/>
            <a:ext cx="178435" cy="140335"/>
          </a:xfrm>
          <a:prstGeom prst="rect">
            <a:avLst/>
          </a:prstGeom>
        </p:spPr>
        <p:txBody>
          <a:bodyPr vert="horz" wrap="square" lIns="0" tIns="12700" rIns="0" bIns="0" rtlCol="0">
            <a:spAutoFit/>
          </a:bodyPr>
          <a:lstStyle/>
          <a:p>
            <a:pPr>
              <a:lnSpc>
                <a:spcPct val="100000"/>
              </a:lnSpc>
              <a:spcBef>
                <a:spcPts val="100"/>
              </a:spcBef>
            </a:pPr>
            <a:r>
              <a:rPr sz="750" dirty="0">
                <a:solidFill>
                  <a:srgbClr val="FFFFFF"/>
                </a:solidFill>
                <a:latin typeface="Calibri"/>
                <a:cs typeface="Calibri"/>
              </a:rPr>
              <a:t>46%</a:t>
            </a:r>
            <a:endParaRPr sz="750">
              <a:latin typeface="Calibri"/>
              <a:cs typeface="Calibri"/>
            </a:endParaRPr>
          </a:p>
        </p:txBody>
      </p:sp>
      <p:sp>
        <p:nvSpPr>
          <p:cNvPr id="46" name="object 46"/>
          <p:cNvSpPr txBox="1"/>
          <p:nvPr/>
        </p:nvSpPr>
        <p:spPr>
          <a:xfrm>
            <a:off x="6413421" y="8779129"/>
            <a:ext cx="224154" cy="319405"/>
          </a:xfrm>
          <a:prstGeom prst="rect">
            <a:avLst/>
          </a:prstGeom>
          <a:solidFill>
            <a:srgbClr val="000000"/>
          </a:solidFill>
        </p:spPr>
        <p:txBody>
          <a:bodyPr vert="horz" wrap="square" lIns="0" tIns="1905" rIns="0" bIns="0" rtlCol="0">
            <a:spAutoFit/>
          </a:bodyPr>
          <a:lstStyle/>
          <a:p>
            <a:pPr>
              <a:lnSpc>
                <a:spcPct val="100000"/>
              </a:lnSpc>
              <a:spcBef>
                <a:spcPts val="15"/>
              </a:spcBef>
            </a:pPr>
            <a:endParaRPr sz="650">
              <a:latin typeface="Times New Roman"/>
              <a:cs typeface="Times New Roman"/>
            </a:endParaRPr>
          </a:p>
          <a:p>
            <a:pPr marL="40640">
              <a:lnSpc>
                <a:spcPct val="100000"/>
              </a:lnSpc>
            </a:pPr>
            <a:r>
              <a:rPr sz="750" dirty="0">
                <a:solidFill>
                  <a:srgbClr val="FFFFFF"/>
                </a:solidFill>
                <a:latin typeface="Calibri"/>
                <a:cs typeface="Calibri"/>
              </a:rPr>
              <a:t>6%</a:t>
            </a:r>
            <a:endParaRPr sz="750">
              <a:latin typeface="Calibri"/>
              <a:cs typeface="Calibri"/>
            </a:endParaRPr>
          </a:p>
        </p:txBody>
      </p:sp>
      <p:sp>
        <p:nvSpPr>
          <p:cNvPr id="47" name="object 47"/>
          <p:cNvSpPr txBox="1"/>
          <p:nvPr/>
        </p:nvSpPr>
        <p:spPr>
          <a:xfrm>
            <a:off x="6637305" y="8779129"/>
            <a:ext cx="187960" cy="319405"/>
          </a:xfrm>
          <a:prstGeom prst="rect">
            <a:avLst/>
          </a:prstGeom>
          <a:solidFill>
            <a:srgbClr val="8D0C18"/>
          </a:solidFill>
        </p:spPr>
        <p:txBody>
          <a:bodyPr vert="horz" wrap="square" lIns="0" tIns="3810" rIns="0" bIns="0" rtlCol="0">
            <a:spAutoFit/>
          </a:bodyPr>
          <a:lstStyle/>
          <a:p>
            <a:pPr>
              <a:lnSpc>
                <a:spcPct val="100000"/>
              </a:lnSpc>
              <a:spcBef>
                <a:spcPts val="30"/>
              </a:spcBef>
            </a:pPr>
            <a:endParaRPr sz="650">
              <a:latin typeface="Times New Roman"/>
              <a:cs typeface="Times New Roman"/>
            </a:endParaRPr>
          </a:p>
          <a:p>
            <a:pPr marL="40005">
              <a:lnSpc>
                <a:spcPct val="100000"/>
              </a:lnSpc>
            </a:pPr>
            <a:r>
              <a:rPr sz="750" dirty="0">
                <a:solidFill>
                  <a:srgbClr val="FFFFFF"/>
                </a:solidFill>
                <a:latin typeface="Calibri"/>
                <a:cs typeface="Calibri"/>
              </a:rPr>
              <a:t>3%</a:t>
            </a:r>
            <a:endParaRPr sz="750">
              <a:latin typeface="Calibri"/>
              <a:cs typeface="Calibri"/>
            </a:endParaRPr>
          </a:p>
        </p:txBody>
      </p:sp>
      <p:sp>
        <p:nvSpPr>
          <p:cNvPr id="48" name="object 48"/>
          <p:cNvSpPr txBox="1"/>
          <p:nvPr/>
        </p:nvSpPr>
        <p:spPr>
          <a:xfrm>
            <a:off x="6843375" y="8866698"/>
            <a:ext cx="142240"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1%</a:t>
            </a:r>
            <a:endParaRPr sz="750">
              <a:latin typeface="Calibri"/>
              <a:cs typeface="Calibri"/>
            </a:endParaRPr>
          </a:p>
        </p:txBody>
      </p:sp>
      <p:sp>
        <p:nvSpPr>
          <p:cNvPr id="49" name="object 49"/>
          <p:cNvSpPr/>
          <p:nvPr/>
        </p:nvSpPr>
        <p:spPr>
          <a:xfrm>
            <a:off x="3238931" y="7416990"/>
            <a:ext cx="2435225" cy="1017269"/>
          </a:xfrm>
          <a:custGeom>
            <a:avLst/>
            <a:gdLst/>
            <a:ahLst/>
            <a:cxnLst/>
            <a:rect l="l" t="t" r="r" b="b"/>
            <a:pathLst>
              <a:path w="2435225" h="1017270">
                <a:moveTo>
                  <a:pt x="2419045" y="0"/>
                </a:moveTo>
                <a:lnTo>
                  <a:pt x="0" y="0"/>
                </a:lnTo>
                <a:lnTo>
                  <a:pt x="0" y="318985"/>
                </a:lnTo>
                <a:lnTo>
                  <a:pt x="2419045" y="318985"/>
                </a:lnTo>
                <a:lnTo>
                  <a:pt x="2419045" y="0"/>
                </a:lnTo>
                <a:close/>
              </a:path>
              <a:path w="2435225" h="1017270">
                <a:moveTo>
                  <a:pt x="2435034" y="697725"/>
                </a:moveTo>
                <a:lnTo>
                  <a:pt x="245579" y="697725"/>
                </a:lnTo>
                <a:lnTo>
                  <a:pt x="245579" y="1016711"/>
                </a:lnTo>
                <a:lnTo>
                  <a:pt x="2435034" y="1016711"/>
                </a:lnTo>
                <a:lnTo>
                  <a:pt x="2435034" y="697725"/>
                </a:lnTo>
                <a:close/>
              </a:path>
            </a:pathLst>
          </a:custGeom>
          <a:solidFill>
            <a:srgbClr val="AB0E1E"/>
          </a:solidFill>
        </p:spPr>
        <p:txBody>
          <a:bodyPr wrap="square" lIns="0" tIns="0" rIns="0" bIns="0" rtlCol="0"/>
          <a:lstStyle/>
          <a:p>
            <a:endParaRPr/>
          </a:p>
        </p:txBody>
      </p:sp>
      <p:sp>
        <p:nvSpPr>
          <p:cNvPr id="50" name="object 50"/>
          <p:cNvSpPr txBox="1"/>
          <p:nvPr/>
        </p:nvSpPr>
        <p:spPr>
          <a:xfrm>
            <a:off x="6558640" y="8114708"/>
            <a:ext cx="232410" cy="319405"/>
          </a:xfrm>
          <a:prstGeom prst="rect">
            <a:avLst/>
          </a:prstGeom>
          <a:solidFill>
            <a:srgbClr val="8D0C18"/>
          </a:solidFill>
        </p:spPr>
        <p:txBody>
          <a:bodyPr vert="horz" wrap="square" lIns="0" tIns="5080" rIns="0" bIns="0" rtlCol="0">
            <a:spAutoFit/>
          </a:bodyPr>
          <a:lstStyle/>
          <a:p>
            <a:pPr>
              <a:lnSpc>
                <a:spcPct val="100000"/>
              </a:lnSpc>
              <a:spcBef>
                <a:spcPts val="40"/>
              </a:spcBef>
            </a:pPr>
            <a:endParaRPr sz="600">
              <a:latin typeface="Times New Roman"/>
              <a:cs typeface="Times New Roman"/>
            </a:endParaRPr>
          </a:p>
          <a:p>
            <a:pPr marL="69215">
              <a:lnSpc>
                <a:spcPct val="100000"/>
              </a:lnSpc>
            </a:pPr>
            <a:r>
              <a:rPr sz="750" dirty="0">
                <a:solidFill>
                  <a:srgbClr val="FFFFFF"/>
                </a:solidFill>
                <a:latin typeface="Calibri"/>
                <a:cs typeface="Calibri"/>
              </a:rPr>
              <a:t>4%</a:t>
            </a:r>
            <a:endParaRPr sz="750">
              <a:latin typeface="Calibri"/>
              <a:cs typeface="Calibri"/>
            </a:endParaRPr>
          </a:p>
        </p:txBody>
      </p:sp>
      <p:sp>
        <p:nvSpPr>
          <p:cNvPr id="51" name="object 51"/>
          <p:cNvSpPr txBox="1"/>
          <p:nvPr/>
        </p:nvSpPr>
        <p:spPr>
          <a:xfrm>
            <a:off x="5671825" y="8114708"/>
            <a:ext cx="887094" cy="319405"/>
          </a:xfrm>
          <a:prstGeom prst="rect">
            <a:avLst/>
          </a:prstGeom>
          <a:solidFill>
            <a:srgbClr val="000000"/>
          </a:solidFill>
        </p:spPr>
        <p:txBody>
          <a:bodyPr vert="horz" wrap="square" lIns="0" tIns="3175" rIns="0" bIns="0" rtlCol="0">
            <a:spAutoFit/>
          </a:bodyPr>
          <a:lstStyle/>
          <a:p>
            <a:pPr>
              <a:lnSpc>
                <a:spcPct val="100000"/>
              </a:lnSpc>
              <a:spcBef>
                <a:spcPts val="25"/>
              </a:spcBef>
            </a:pPr>
            <a:endParaRPr sz="650">
              <a:latin typeface="Times New Roman"/>
              <a:cs typeface="Times New Roman"/>
            </a:endParaRPr>
          </a:p>
          <a:p>
            <a:pPr marR="12700" algn="ctr">
              <a:lnSpc>
                <a:spcPct val="100000"/>
              </a:lnSpc>
            </a:pPr>
            <a:r>
              <a:rPr sz="750" dirty="0">
                <a:solidFill>
                  <a:srgbClr val="FFFFFF"/>
                </a:solidFill>
                <a:latin typeface="Calibri"/>
                <a:cs typeface="Calibri"/>
              </a:rPr>
              <a:t>15%</a:t>
            </a:r>
            <a:endParaRPr sz="750">
              <a:latin typeface="Calibri"/>
              <a:cs typeface="Calibri"/>
            </a:endParaRPr>
          </a:p>
        </p:txBody>
      </p:sp>
      <p:sp>
        <p:nvSpPr>
          <p:cNvPr id="52" name="object 52"/>
          <p:cNvSpPr txBox="1"/>
          <p:nvPr/>
        </p:nvSpPr>
        <p:spPr>
          <a:xfrm>
            <a:off x="4401756" y="8201817"/>
            <a:ext cx="178435" cy="140335"/>
          </a:xfrm>
          <a:prstGeom prst="rect">
            <a:avLst/>
          </a:prstGeom>
        </p:spPr>
        <p:txBody>
          <a:bodyPr vert="horz" wrap="square" lIns="0" tIns="12700" rIns="0" bIns="0" rtlCol="0">
            <a:spAutoFit/>
          </a:bodyPr>
          <a:lstStyle/>
          <a:p>
            <a:pPr>
              <a:lnSpc>
                <a:spcPct val="100000"/>
              </a:lnSpc>
              <a:spcBef>
                <a:spcPts val="100"/>
              </a:spcBef>
            </a:pPr>
            <a:r>
              <a:rPr sz="750" dirty="0">
                <a:solidFill>
                  <a:srgbClr val="FFFFFF"/>
                </a:solidFill>
                <a:latin typeface="Calibri"/>
                <a:cs typeface="Calibri"/>
              </a:rPr>
              <a:t>41%</a:t>
            </a:r>
            <a:endParaRPr sz="750">
              <a:latin typeface="Calibri"/>
              <a:cs typeface="Calibri"/>
            </a:endParaRPr>
          </a:p>
        </p:txBody>
      </p:sp>
      <p:sp>
        <p:nvSpPr>
          <p:cNvPr id="53" name="object 53"/>
          <p:cNvSpPr txBox="1"/>
          <p:nvPr/>
        </p:nvSpPr>
        <p:spPr>
          <a:xfrm>
            <a:off x="1517924" y="8114708"/>
            <a:ext cx="1966595" cy="319405"/>
          </a:xfrm>
          <a:prstGeom prst="rect">
            <a:avLst/>
          </a:prstGeom>
          <a:solidFill>
            <a:srgbClr val="FFFFFF"/>
          </a:solidFill>
        </p:spPr>
        <p:txBody>
          <a:bodyPr vert="horz" wrap="square" lIns="0" tIns="5080" rIns="0" bIns="0" rtlCol="0">
            <a:spAutoFit/>
          </a:bodyPr>
          <a:lstStyle/>
          <a:p>
            <a:pPr>
              <a:lnSpc>
                <a:spcPct val="100000"/>
              </a:lnSpc>
              <a:spcBef>
                <a:spcPts val="40"/>
              </a:spcBef>
            </a:pPr>
            <a:endParaRPr sz="650">
              <a:latin typeface="Times New Roman"/>
              <a:cs typeface="Times New Roman"/>
            </a:endParaRPr>
          </a:p>
          <a:p>
            <a:pPr marR="38735" algn="ctr">
              <a:lnSpc>
                <a:spcPct val="100000"/>
              </a:lnSpc>
            </a:pPr>
            <a:r>
              <a:rPr sz="750" dirty="0">
                <a:solidFill>
                  <a:srgbClr val="243444"/>
                </a:solidFill>
                <a:latin typeface="Calibri"/>
                <a:cs typeface="Calibri"/>
              </a:rPr>
              <a:t>38%</a:t>
            </a:r>
            <a:endParaRPr sz="750">
              <a:latin typeface="Calibri"/>
              <a:cs typeface="Calibri"/>
            </a:endParaRPr>
          </a:p>
        </p:txBody>
      </p:sp>
      <p:sp>
        <p:nvSpPr>
          <p:cNvPr id="54" name="object 54"/>
          <p:cNvSpPr txBox="1"/>
          <p:nvPr/>
        </p:nvSpPr>
        <p:spPr>
          <a:xfrm>
            <a:off x="1517968" y="7416988"/>
            <a:ext cx="1721485" cy="319405"/>
          </a:xfrm>
          <a:prstGeom prst="rect">
            <a:avLst/>
          </a:prstGeom>
          <a:solidFill>
            <a:srgbClr val="FFFFFF"/>
          </a:solidFill>
        </p:spPr>
        <p:txBody>
          <a:bodyPr vert="horz" wrap="square" lIns="0" tIns="0" rIns="0" bIns="0" rtlCol="0">
            <a:spAutoFit/>
          </a:bodyPr>
          <a:lstStyle/>
          <a:p>
            <a:pPr>
              <a:lnSpc>
                <a:spcPct val="100000"/>
              </a:lnSpc>
            </a:pPr>
            <a:endParaRPr sz="550">
              <a:latin typeface="Times New Roman"/>
              <a:cs typeface="Times New Roman"/>
            </a:endParaRPr>
          </a:p>
          <a:p>
            <a:pPr marL="198755" algn="ctr">
              <a:lnSpc>
                <a:spcPct val="100000"/>
              </a:lnSpc>
            </a:pPr>
            <a:r>
              <a:rPr sz="750" dirty="0">
                <a:solidFill>
                  <a:srgbClr val="243444"/>
                </a:solidFill>
                <a:latin typeface="Calibri"/>
                <a:cs typeface="Calibri"/>
              </a:rPr>
              <a:t>34%</a:t>
            </a:r>
            <a:endParaRPr sz="750">
              <a:latin typeface="Calibri"/>
              <a:cs typeface="Calibri"/>
            </a:endParaRPr>
          </a:p>
        </p:txBody>
      </p:sp>
      <p:sp>
        <p:nvSpPr>
          <p:cNvPr id="55" name="object 55"/>
          <p:cNvSpPr txBox="1"/>
          <p:nvPr/>
        </p:nvSpPr>
        <p:spPr>
          <a:xfrm>
            <a:off x="4403953" y="7484859"/>
            <a:ext cx="178435" cy="140335"/>
          </a:xfrm>
          <a:prstGeom prst="rect">
            <a:avLst/>
          </a:prstGeom>
        </p:spPr>
        <p:txBody>
          <a:bodyPr vert="horz" wrap="square" lIns="0" tIns="12700" rIns="0" bIns="0" rtlCol="0">
            <a:spAutoFit/>
          </a:bodyPr>
          <a:lstStyle/>
          <a:p>
            <a:pPr>
              <a:lnSpc>
                <a:spcPct val="100000"/>
              </a:lnSpc>
              <a:spcBef>
                <a:spcPts val="100"/>
              </a:spcBef>
            </a:pPr>
            <a:r>
              <a:rPr sz="750" dirty="0">
                <a:solidFill>
                  <a:srgbClr val="FFFFFF"/>
                </a:solidFill>
                <a:latin typeface="Calibri"/>
                <a:cs typeface="Calibri"/>
              </a:rPr>
              <a:t>43%</a:t>
            </a:r>
            <a:endParaRPr sz="750">
              <a:latin typeface="Calibri"/>
              <a:cs typeface="Calibri"/>
            </a:endParaRPr>
          </a:p>
        </p:txBody>
      </p:sp>
      <p:sp>
        <p:nvSpPr>
          <p:cNvPr id="56" name="object 56"/>
          <p:cNvSpPr txBox="1"/>
          <p:nvPr/>
        </p:nvSpPr>
        <p:spPr>
          <a:xfrm>
            <a:off x="5657975" y="7416988"/>
            <a:ext cx="929640" cy="319405"/>
          </a:xfrm>
          <a:prstGeom prst="rect">
            <a:avLst/>
          </a:prstGeom>
          <a:solidFill>
            <a:srgbClr val="000000"/>
          </a:solidFill>
        </p:spPr>
        <p:txBody>
          <a:bodyPr vert="horz" wrap="square" lIns="0" tIns="0" rIns="0" bIns="0" rtlCol="0">
            <a:spAutoFit/>
          </a:bodyPr>
          <a:lstStyle/>
          <a:p>
            <a:pPr>
              <a:lnSpc>
                <a:spcPct val="100000"/>
              </a:lnSpc>
            </a:pPr>
            <a:endParaRPr sz="550">
              <a:latin typeface="Times New Roman"/>
              <a:cs typeface="Times New Roman"/>
            </a:endParaRPr>
          </a:p>
          <a:p>
            <a:pPr marR="12065" algn="ctr">
              <a:lnSpc>
                <a:spcPct val="100000"/>
              </a:lnSpc>
            </a:pPr>
            <a:r>
              <a:rPr sz="750" dirty="0">
                <a:solidFill>
                  <a:srgbClr val="FFFFFF"/>
                </a:solidFill>
                <a:latin typeface="Calibri"/>
                <a:cs typeface="Calibri"/>
              </a:rPr>
              <a:t>18%</a:t>
            </a:r>
            <a:endParaRPr sz="750">
              <a:latin typeface="Calibri"/>
              <a:cs typeface="Calibri"/>
            </a:endParaRPr>
          </a:p>
        </p:txBody>
      </p:sp>
      <p:sp>
        <p:nvSpPr>
          <p:cNvPr id="57" name="object 57"/>
          <p:cNvSpPr txBox="1"/>
          <p:nvPr/>
        </p:nvSpPr>
        <p:spPr>
          <a:xfrm>
            <a:off x="6822340" y="8200098"/>
            <a:ext cx="142240"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2%</a:t>
            </a:r>
            <a:endParaRPr sz="750">
              <a:latin typeface="Calibri"/>
              <a:cs typeface="Calibri"/>
            </a:endParaRPr>
          </a:p>
        </p:txBody>
      </p:sp>
      <p:sp>
        <p:nvSpPr>
          <p:cNvPr id="58" name="object 58"/>
          <p:cNvSpPr txBox="1"/>
          <p:nvPr/>
        </p:nvSpPr>
        <p:spPr>
          <a:xfrm>
            <a:off x="6814030" y="7484859"/>
            <a:ext cx="142240"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2%</a:t>
            </a:r>
            <a:endParaRPr sz="750">
              <a:latin typeface="Calibri"/>
              <a:cs typeface="Calibri"/>
            </a:endParaRPr>
          </a:p>
        </p:txBody>
      </p:sp>
      <p:sp>
        <p:nvSpPr>
          <p:cNvPr id="59" name="object 59"/>
          <p:cNvSpPr txBox="1"/>
          <p:nvPr/>
        </p:nvSpPr>
        <p:spPr>
          <a:xfrm>
            <a:off x="6587470" y="7416988"/>
            <a:ext cx="202565" cy="319405"/>
          </a:xfrm>
          <a:prstGeom prst="rect">
            <a:avLst/>
          </a:prstGeom>
          <a:solidFill>
            <a:srgbClr val="8D0C18"/>
          </a:solidFill>
        </p:spPr>
        <p:txBody>
          <a:bodyPr vert="horz" wrap="square" lIns="0" tIns="0" rIns="0" bIns="0" rtlCol="0">
            <a:spAutoFit/>
          </a:bodyPr>
          <a:lstStyle/>
          <a:p>
            <a:pPr>
              <a:lnSpc>
                <a:spcPct val="100000"/>
              </a:lnSpc>
            </a:pPr>
            <a:endParaRPr sz="550">
              <a:latin typeface="Times New Roman"/>
              <a:cs typeface="Times New Roman"/>
            </a:endParaRPr>
          </a:p>
          <a:p>
            <a:pPr marL="33655">
              <a:lnSpc>
                <a:spcPct val="100000"/>
              </a:lnSpc>
            </a:pPr>
            <a:r>
              <a:rPr sz="750" dirty="0">
                <a:solidFill>
                  <a:srgbClr val="FFFFFF"/>
                </a:solidFill>
                <a:latin typeface="Calibri"/>
                <a:cs typeface="Calibri"/>
              </a:rPr>
              <a:t>3%</a:t>
            </a:r>
            <a:endParaRPr sz="750">
              <a:latin typeface="Calibri"/>
              <a:cs typeface="Calibri"/>
            </a:endParaRPr>
          </a:p>
        </p:txBody>
      </p:sp>
      <p:sp>
        <p:nvSpPr>
          <p:cNvPr id="60" name="object 60"/>
          <p:cNvSpPr txBox="1"/>
          <p:nvPr/>
        </p:nvSpPr>
        <p:spPr>
          <a:xfrm>
            <a:off x="6774969" y="6874771"/>
            <a:ext cx="142240" cy="140335"/>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FFFFFF"/>
                </a:solidFill>
                <a:latin typeface="Calibri"/>
                <a:cs typeface="Calibri"/>
              </a:rPr>
              <a:t>3%</a:t>
            </a:r>
            <a:endParaRPr sz="750">
              <a:latin typeface="Calibri"/>
              <a:cs typeface="Calibri"/>
            </a:endParaRPr>
          </a:p>
        </p:txBody>
      </p:sp>
      <p:sp>
        <p:nvSpPr>
          <p:cNvPr id="61" name="object 61"/>
          <p:cNvSpPr/>
          <p:nvPr/>
        </p:nvSpPr>
        <p:spPr>
          <a:xfrm>
            <a:off x="2791280" y="6803387"/>
            <a:ext cx="2345690" cy="319405"/>
          </a:xfrm>
          <a:custGeom>
            <a:avLst/>
            <a:gdLst/>
            <a:ahLst/>
            <a:cxnLst/>
            <a:rect l="l" t="t" r="r" b="b"/>
            <a:pathLst>
              <a:path w="2345690" h="319404">
                <a:moveTo>
                  <a:pt x="2345601" y="0"/>
                </a:moveTo>
                <a:lnTo>
                  <a:pt x="0" y="0"/>
                </a:lnTo>
                <a:lnTo>
                  <a:pt x="0" y="318985"/>
                </a:lnTo>
                <a:lnTo>
                  <a:pt x="2345601" y="318985"/>
                </a:lnTo>
                <a:lnTo>
                  <a:pt x="2345601" y="0"/>
                </a:lnTo>
                <a:close/>
              </a:path>
            </a:pathLst>
          </a:custGeom>
          <a:solidFill>
            <a:srgbClr val="AB0E1E"/>
          </a:solidFill>
        </p:spPr>
        <p:txBody>
          <a:bodyPr wrap="square" lIns="0" tIns="0" rIns="0" bIns="0" rtlCol="0"/>
          <a:lstStyle/>
          <a:p>
            <a:endParaRPr/>
          </a:p>
        </p:txBody>
      </p:sp>
      <p:sp>
        <p:nvSpPr>
          <p:cNvPr id="62" name="object 62"/>
          <p:cNvSpPr txBox="1"/>
          <p:nvPr/>
        </p:nvSpPr>
        <p:spPr>
          <a:xfrm>
            <a:off x="6413417" y="6803387"/>
            <a:ext cx="333375" cy="319405"/>
          </a:xfrm>
          <a:prstGeom prst="rect">
            <a:avLst/>
          </a:prstGeom>
          <a:solidFill>
            <a:srgbClr val="8D0C18"/>
          </a:solidFill>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101600">
              <a:lnSpc>
                <a:spcPct val="100000"/>
              </a:lnSpc>
            </a:pPr>
            <a:r>
              <a:rPr sz="750" dirty="0">
                <a:solidFill>
                  <a:srgbClr val="FFFFFF"/>
                </a:solidFill>
                <a:latin typeface="Calibri"/>
                <a:cs typeface="Calibri"/>
              </a:rPr>
              <a:t>7%</a:t>
            </a:r>
            <a:endParaRPr sz="750">
              <a:latin typeface="Calibri"/>
              <a:cs typeface="Calibri"/>
            </a:endParaRPr>
          </a:p>
        </p:txBody>
      </p:sp>
      <p:sp>
        <p:nvSpPr>
          <p:cNvPr id="66" name="object 66"/>
          <p:cNvSpPr txBox="1">
            <a:spLocks noGrp="1"/>
          </p:cNvSpPr>
          <p:nvPr>
            <p:ph type="sldNum" sz="quarter" idx="7"/>
          </p:nvPr>
        </p:nvSpPr>
        <p:spPr>
          <a:prstGeom prst="rect">
            <a:avLst/>
          </a:prstGeom>
        </p:spPr>
        <p:txBody>
          <a:bodyPr vert="horz" wrap="square" lIns="0" tIns="0" rIns="0" bIns="0" rtlCol="0">
            <a:spAutoFit/>
          </a:bodyPr>
          <a:lstStyle/>
          <a:p>
            <a:pPr marL="38100">
              <a:lnSpc>
                <a:spcPts val="765"/>
              </a:lnSpc>
            </a:pPr>
            <a:r>
              <a:rPr dirty="0"/>
              <a:t>1</a:t>
            </a:r>
          </a:p>
        </p:txBody>
      </p:sp>
      <p:sp>
        <p:nvSpPr>
          <p:cNvPr id="63" name="object 63"/>
          <p:cNvSpPr txBox="1"/>
          <p:nvPr/>
        </p:nvSpPr>
        <p:spPr>
          <a:xfrm>
            <a:off x="5136882" y="6803387"/>
            <a:ext cx="1276985" cy="319405"/>
          </a:xfrm>
          <a:prstGeom prst="rect">
            <a:avLst/>
          </a:prstGeom>
          <a:solidFill>
            <a:srgbClr val="000000"/>
          </a:solidFill>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R="35560" algn="ctr">
              <a:lnSpc>
                <a:spcPct val="100000"/>
              </a:lnSpc>
            </a:pPr>
            <a:r>
              <a:rPr sz="750" dirty="0">
                <a:solidFill>
                  <a:srgbClr val="FFFFFF"/>
                </a:solidFill>
                <a:latin typeface="Calibri"/>
                <a:cs typeface="Calibri"/>
              </a:rPr>
              <a:t>22%</a:t>
            </a:r>
            <a:endParaRPr sz="750">
              <a:latin typeface="Calibri"/>
              <a:cs typeface="Calibri"/>
            </a:endParaRPr>
          </a:p>
        </p:txBody>
      </p:sp>
      <p:sp>
        <p:nvSpPr>
          <p:cNvPr id="64" name="object 64"/>
          <p:cNvSpPr txBox="1"/>
          <p:nvPr/>
        </p:nvSpPr>
        <p:spPr>
          <a:xfrm>
            <a:off x="3776602" y="6874816"/>
            <a:ext cx="178435" cy="140335"/>
          </a:xfrm>
          <a:prstGeom prst="rect">
            <a:avLst/>
          </a:prstGeom>
        </p:spPr>
        <p:txBody>
          <a:bodyPr vert="horz" wrap="square" lIns="0" tIns="12700" rIns="0" bIns="0" rtlCol="0">
            <a:spAutoFit/>
          </a:bodyPr>
          <a:lstStyle/>
          <a:p>
            <a:pPr>
              <a:lnSpc>
                <a:spcPct val="100000"/>
              </a:lnSpc>
              <a:spcBef>
                <a:spcPts val="100"/>
              </a:spcBef>
            </a:pPr>
            <a:r>
              <a:rPr sz="750" dirty="0">
                <a:solidFill>
                  <a:srgbClr val="FFFFFF"/>
                </a:solidFill>
                <a:latin typeface="Calibri"/>
                <a:cs typeface="Calibri"/>
              </a:rPr>
              <a:t>43%</a:t>
            </a:r>
            <a:endParaRPr sz="750">
              <a:latin typeface="Calibri"/>
              <a:cs typeface="Calibri"/>
            </a:endParaRPr>
          </a:p>
        </p:txBody>
      </p:sp>
      <p:sp>
        <p:nvSpPr>
          <p:cNvPr id="65" name="object 65"/>
          <p:cNvSpPr txBox="1"/>
          <p:nvPr/>
        </p:nvSpPr>
        <p:spPr>
          <a:xfrm>
            <a:off x="1517972" y="6803387"/>
            <a:ext cx="1273810" cy="319405"/>
          </a:xfrm>
          <a:prstGeom prst="rect">
            <a:avLst/>
          </a:prstGeom>
          <a:solidFill>
            <a:srgbClr val="FFFFFF"/>
          </a:solidFill>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R="34290" algn="ctr">
              <a:lnSpc>
                <a:spcPct val="100000"/>
              </a:lnSpc>
            </a:pPr>
            <a:r>
              <a:rPr sz="750" dirty="0">
                <a:solidFill>
                  <a:srgbClr val="243444"/>
                </a:solidFill>
                <a:latin typeface="Calibri"/>
                <a:cs typeface="Calibri"/>
              </a:rPr>
              <a:t>25%</a:t>
            </a:r>
            <a:endParaRPr sz="75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61432" y="692438"/>
            <a:ext cx="4022018" cy="9979655"/>
          </a:xfrm>
          <a:prstGeom prst="rect">
            <a:avLst/>
          </a:prstGeom>
        </p:spPr>
        <p:txBody>
          <a:bodyPr vert="horz" wrap="square" lIns="0" tIns="12700" rIns="0" bIns="0" rtlCol="0">
            <a:spAutoFit/>
          </a:bodyPr>
          <a:lstStyle/>
          <a:p>
            <a:pPr marL="12700" marR="70485">
              <a:lnSpc>
                <a:spcPct val="100000"/>
              </a:lnSpc>
              <a:spcBef>
                <a:spcPts val="100"/>
              </a:spcBef>
            </a:pPr>
            <a:r>
              <a:rPr sz="1150" dirty="0">
                <a:solidFill>
                  <a:srgbClr val="243444"/>
                </a:solidFill>
                <a:latin typeface="Calibri"/>
                <a:cs typeface="Calibri"/>
              </a:rPr>
              <a:t>The chart above shows that 90% of the survey par</a:t>
            </a:r>
            <a:r>
              <a:rPr lang="en-US" sz="1150" dirty="0">
                <a:solidFill>
                  <a:srgbClr val="243444"/>
                </a:solidFill>
                <a:latin typeface="Calibri"/>
                <a:cs typeface="Calibri"/>
              </a:rPr>
              <a:t>ti</a:t>
            </a:r>
            <a:r>
              <a:rPr sz="1150" dirty="0">
                <a:solidFill>
                  <a:srgbClr val="243444"/>
                </a:solidFill>
                <a:latin typeface="Calibri"/>
                <a:cs typeface="Calibri"/>
              </a:rPr>
              <a:t>cipants  an</a:t>
            </a:r>
            <a:r>
              <a:rPr lang="en-US" sz="1150" dirty="0">
                <a:solidFill>
                  <a:srgbClr val="243444"/>
                </a:solidFill>
                <a:latin typeface="Calibri"/>
                <a:cs typeface="Calibri"/>
              </a:rPr>
              <a:t>ti</a:t>
            </a:r>
            <a:r>
              <a:rPr sz="1150" dirty="0">
                <a:solidFill>
                  <a:srgbClr val="243444"/>
                </a:solidFill>
                <a:latin typeface="Calibri"/>
                <a:cs typeface="Calibri"/>
              </a:rPr>
              <a:t>cipated a further increase in the overall level of fraud over  the next 12 months, with 44% saying this change will likely be  signiﬁcant. Given the expected increase in fraud incidents, ﬁrms  need to overhaul the internal control mechanisms and devise  appropriate fraud-response mechanisms. Conduc</a:t>
            </a:r>
            <a:r>
              <a:rPr lang="en-US" sz="1150" dirty="0">
                <a:solidFill>
                  <a:srgbClr val="243444"/>
                </a:solidFill>
                <a:latin typeface="Calibri"/>
                <a:cs typeface="Calibri"/>
              </a:rPr>
              <a:t>ti</a:t>
            </a:r>
            <a:r>
              <a:rPr sz="1150" dirty="0">
                <a:solidFill>
                  <a:srgbClr val="243444"/>
                </a:solidFill>
                <a:latin typeface="Calibri"/>
                <a:cs typeface="Calibri"/>
              </a:rPr>
              <a:t>ng  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ons remotely is a strenuous task and companies must  ﬁnd ways to produc</a:t>
            </a:r>
            <a:r>
              <a:rPr lang="en-US" sz="1150" dirty="0">
                <a:solidFill>
                  <a:srgbClr val="243444"/>
                </a:solidFill>
                <a:latin typeface="Calibri"/>
                <a:cs typeface="Calibri"/>
              </a:rPr>
              <a:t>ti</a:t>
            </a:r>
            <a:r>
              <a:rPr sz="1150" dirty="0">
                <a:solidFill>
                  <a:srgbClr val="243444"/>
                </a:solidFill>
                <a:latin typeface="Calibri"/>
                <a:cs typeface="Calibri"/>
              </a:rPr>
              <a:t>vely conduct the same. This ar</a:t>
            </a:r>
            <a:r>
              <a:rPr lang="en-US" sz="1150" dirty="0">
                <a:solidFill>
                  <a:srgbClr val="243444"/>
                </a:solidFill>
                <a:latin typeface="Calibri"/>
                <a:cs typeface="Calibri"/>
              </a:rPr>
              <a:t>ti</a:t>
            </a:r>
            <a:r>
              <a:rPr sz="1150" dirty="0">
                <a:solidFill>
                  <a:srgbClr val="243444"/>
                </a:solidFill>
                <a:latin typeface="Calibri"/>
                <a:cs typeface="Calibri"/>
              </a:rPr>
              <a:t>cle</a:t>
            </a:r>
            <a:r>
              <a:rPr lang="en-US" sz="1150" dirty="0">
                <a:solidFill>
                  <a:srgbClr val="243444"/>
                </a:solidFill>
                <a:latin typeface="Calibri"/>
                <a:cs typeface="Calibri"/>
              </a:rPr>
              <a:t> </a:t>
            </a:r>
            <a:r>
              <a:rPr sz="1150" dirty="0">
                <a:solidFill>
                  <a:srgbClr val="243444"/>
                </a:solidFill>
                <a:latin typeface="Calibri"/>
                <a:cs typeface="Calibri"/>
              </a:rPr>
              <a:t>explores  the prac</a:t>
            </a:r>
            <a:r>
              <a:rPr lang="en-US" sz="1150" dirty="0">
                <a:solidFill>
                  <a:srgbClr val="243444"/>
                </a:solidFill>
                <a:latin typeface="Calibri"/>
                <a:cs typeface="Calibri"/>
              </a:rPr>
              <a:t>ti</a:t>
            </a:r>
            <a:r>
              <a:rPr sz="1150" dirty="0">
                <a:solidFill>
                  <a:srgbClr val="243444"/>
                </a:solidFill>
                <a:latin typeface="Calibri"/>
                <a:cs typeface="Calibri"/>
              </a:rPr>
              <a:t>cal</a:t>
            </a:r>
            <a:r>
              <a:rPr lang="en-US" sz="1150" dirty="0">
                <a:solidFill>
                  <a:srgbClr val="243444"/>
                </a:solidFill>
                <a:latin typeface="Calibri"/>
                <a:cs typeface="Calibri"/>
              </a:rPr>
              <a:t>iti</a:t>
            </a:r>
            <a:r>
              <a:rPr sz="1150" dirty="0">
                <a:solidFill>
                  <a:srgbClr val="243444"/>
                </a:solidFill>
                <a:latin typeface="Calibri"/>
                <a:cs typeface="Calibri"/>
              </a:rPr>
              <a:t>es and addi</a:t>
            </a:r>
            <a:r>
              <a:rPr lang="en-US" sz="1150" dirty="0">
                <a:solidFill>
                  <a:srgbClr val="243444"/>
                </a:solidFill>
                <a:latin typeface="Calibri"/>
                <a:cs typeface="Calibri"/>
              </a:rPr>
              <a:t>ti</a:t>
            </a:r>
            <a:r>
              <a:rPr sz="1150" dirty="0">
                <a:solidFill>
                  <a:srgbClr val="243444"/>
                </a:solidFill>
                <a:latin typeface="Calibri"/>
                <a:cs typeface="Calibri"/>
              </a:rPr>
              <a:t>onal points for considera</a:t>
            </a:r>
            <a:r>
              <a:rPr lang="en-US" sz="1150" dirty="0">
                <a:solidFill>
                  <a:srgbClr val="243444"/>
                </a:solidFill>
                <a:latin typeface="Calibri"/>
                <a:cs typeface="Calibri"/>
              </a:rPr>
              <a:t>ti</a:t>
            </a:r>
            <a:r>
              <a:rPr sz="1150" dirty="0">
                <a:solidFill>
                  <a:srgbClr val="243444"/>
                </a:solidFill>
                <a:latin typeface="Calibri"/>
                <a:cs typeface="Calibri"/>
              </a:rPr>
              <a:t>on while  planning, direc</a:t>
            </a:r>
            <a:r>
              <a:rPr lang="en-US" sz="1150" dirty="0">
                <a:solidFill>
                  <a:srgbClr val="243444"/>
                </a:solidFill>
                <a:latin typeface="Calibri"/>
                <a:cs typeface="Calibri"/>
              </a:rPr>
              <a:t>ti</a:t>
            </a:r>
            <a:r>
              <a:rPr sz="1150" dirty="0">
                <a:solidFill>
                  <a:srgbClr val="243444"/>
                </a:solidFill>
                <a:latin typeface="Calibri"/>
                <a:cs typeface="Calibri"/>
              </a:rPr>
              <a:t>ng and execu</a:t>
            </a:r>
            <a:r>
              <a:rPr lang="en-US" sz="1150" dirty="0">
                <a:solidFill>
                  <a:srgbClr val="243444"/>
                </a:solidFill>
                <a:latin typeface="Calibri"/>
                <a:cs typeface="Calibri"/>
              </a:rPr>
              <a:t>ti</a:t>
            </a:r>
            <a:r>
              <a:rPr sz="1150" dirty="0">
                <a:solidFill>
                  <a:srgbClr val="243444"/>
                </a:solidFill>
                <a:latin typeface="Calibri"/>
                <a:cs typeface="Calibri"/>
              </a:rPr>
              <a:t>ng 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ons in a remote  environment.</a:t>
            </a:r>
            <a:endParaRPr sz="1150" dirty="0">
              <a:latin typeface="Calibri"/>
              <a:cs typeface="Calibri"/>
            </a:endParaRPr>
          </a:p>
          <a:p>
            <a:pPr>
              <a:lnSpc>
                <a:spcPct val="100000"/>
              </a:lnSpc>
            </a:pPr>
            <a:endParaRPr sz="1100" dirty="0">
              <a:latin typeface="Calibri"/>
              <a:cs typeface="Calibri"/>
            </a:endParaRPr>
          </a:p>
          <a:p>
            <a:pPr>
              <a:lnSpc>
                <a:spcPct val="100000"/>
              </a:lnSpc>
              <a:spcBef>
                <a:spcPts val="70"/>
              </a:spcBef>
            </a:pPr>
            <a:endParaRPr sz="800" dirty="0">
              <a:latin typeface="Calibri"/>
              <a:cs typeface="Calibri"/>
            </a:endParaRPr>
          </a:p>
          <a:p>
            <a:pPr marL="12700" marR="43180">
              <a:lnSpc>
                <a:spcPct val="100000"/>
              </a:lnSpc>
            </a:pPr>
            <a:r>
              <a:rPr sz="1400" b="1" dirty="0">
                <a:solidFill>
                  <a:srgbClr val="AB0E1E"/>
                </a:solidFill>
                <a:latin typeface="Calibri"/>
                <a:cs typeface="Calibri"/>
              </a:rPr>
              <a:t>Inves</a:t>
            </a:r>
            <a:r>
              <a:rPr lang="en-US" sz="1400" b="1" dirty="0">
                <a:solidFill>
                  <a:srgbClr val="AB0E1E"/>
                </a:solidFill>
                <a:latin typeface="Calibri"/>
                <a:cs typeface="Calibri"/>
              </a:rPr>
              <a:t>ti</a:t>
            </a:r>
            <a:r>
              <a:rPr sz="1400" b="1" dirty="0">
                <a:solidFill>
                  <a:srgbClr val="AB0E1E"/>
                </a:solidFill>
                <a:latin typeface="Calibri"/>
                <a:cs typeface="Calibri"/>
              </a:rPr>
              <a:t>ga</a:t>
            </a:r>
            <a:r>
              <a:rPr lang="en-US" sz="1400" b="1" dirty="0">
                <a:solidFill>
                  <a:srgbClr val="AB0E1E"/>
                </a:solidFill>
                <a:latin typeface="Calibri"/>
                <a:cs typeface="Calibri"/>
              </a:rPr>
              <a:t>ti</a:t>
            </a:r>
            <a:r>
              <a:rPr sz="1400" b="1" dirty="0">
                <a:solidFill>
                  <a:srgbClr val="AB0E1E"/>
                </a:solidFill>
                <a:latin typeface="Calibri"/>
                <a:cs typeface="Calibri"/>
              </a:rPr>
              <a:t>on Planning and Scope Review in the New  Normal</a:t>
            </a:r>
            <a:endParaRPr sz="1400" dirty="0">
              <a:latin typeface="Calibri"/>
              <a:cs typeface="Calibri"/>
            </a:endParaRPr>
          </a:p>
          <a:p>
            <a:pPr>
              <a:lnSpc>
                <a:spcPct val="100000"/>
              </a:lnSpc>
              <a:spcBef>
                <a:spcPts val="30"/>
              </a:spcBef>
            </a:pPr>
            <a:endParaRPr sz="900" dirty="0">
              <a:latin typeface="Calibri"/>
              <a:cs typeface="Calibri"/>
            </a:endParaRPr>
          </a:p>
          <a:p>
            <a:pPr marL="12700" marR="13335">
              <a:lnSpc>
                <a:spcPct val="100000"/>
              </a:lnSpc>
              <a:spcBef>
                <a:spcPts val="5"/>
              </a:spcBef>
            </a:pPr>
            <a:r>
              <a:rPr sz="1150" dirty="0">
                <a:solidFill>
                  <a:srgbClr val="243444"/>
                </a:solidFill>
                <a:latin typeface="Calibri"/>
                <a:cs typeface="Calibri"/>
              </a:rPr>
              <a:t>Addi</a:t>
            </a:r>
            <a:r>
              <a:rPr lang="en-US" sz="1150" dirty="0">
                <a:solidFill>
                  <a:srgbClr val="243444"/>
                </a:solidFill>
                <a:latin typeface="Calibri"/>
                <a:cs typeface="Calibri"/>
              </a:rPr>
              <a:t>ti</a:t>
            </a:r>
            <a:r>
              <a:rPr sz="1150" dirty="0">
                <a:solidFill>
                  <a:srgbClr val="243444"/>
                </a:solidFill>
                <a:latin typeface="Calibri"/>
                <a:cs typeface="Calibri"/>
              </a:rPr>
              <a:t>onal thought and extensive brainstorming is required at the  planning stage to scope in the intricacies brought by a remote  working setup. The inves</a:t>
            </a:r>
            <a:r>
              <a:rPr lang="en-US" sz="1150" dirty="0">
                <a:solidFill>
                  <a:srgbClr val="243444"/>
                </a:solidFill>
                <a:latin typeface="Calibri"/>
                <a:cs typeface="Calibri"/>
              </a:rPr>
              <a:t>ti</a:t>
            </a:r>
            <a:r>
              <a:rPr sz="1150" dirty="0">
                <a:solidFill>
                  <a:srgbClr val="243444"/>
                </a:solidFill>
                <a:latin typeface="Calibri"/>
                <a:cs typeface="Calibri"/>
              </a:rPr>
              <a:t>gators need to assess the availability of  and access to data and people in advance. O</a:t>
            </a:r>
            <a:r>
              <a:rPr lang="en-US" sz="1150" dirty="0">
                <a:solidFill>
                  <a:srgbClr val="243444"/>
                </a:solidFill>
                <a:latin typeface="Calibri"/>
                <a:cs typeface="Calibri"/>
              </a:rPr>
              <a:t>ft</a:t>
            </a:r>
            <a:r>
              <a:rPr sz="1150" dirty="0">
                <a:solidFill>
                  <a:srgbClr val="243444"/>
                </a:solidFill>
                <a:latin typeface="Calibri"/>
                <a:cs typeface="Calibri"/>
              </a:rPr>
              <a:t>en, ge</a:t>
            </a:r>
            <a:r>
              <a:rPr lang="en-US" sz="1150" dirty="0">
                <a:solidFill>
                  <a:srgbClr val="243444"/>
                </a:solidFill>
                <a:latin typeface="Calibri"/>
                <a:cs typeface="Calibri"/>
              </a:rPr>
              <a:t>tti</a:t>
            </a:r>
            <a:r>
              <a:rPr sz="1150" dirty="0">
                <a:solidFill>
                  <a:srgbClr val="243444"/>
                </a:solidFill>
                <a:latin typeface="Calibri"/>
                <a:cs typeface="Calibri"/>
              </a:rPr>
              <a:t>ng </a:t>
            </a:r>
            <a:r>
              <a:rPr lang="en-US" sz="1150" dirty="0">
                <a:solidFill>
                  <a:srgbClr val="243444"/>
                </a:solidFill>
                <a:latin typeface="Calibri"/>
                <a:cs typeface="Calibri"/>
              </a:rPr>
              <a:t>ti</a:t>
            </a:r>
            <a:r>
              <a:rPr sz="1150" dirty="0">
                <a:solidFill>
                  <a:srgbClr val="243444"/>
                </a:solidFill>
                <a:latin typeface="Calibri"/>
                <a:cs typeface="Calibri"/>
              </a:rPr>
              <a:t>me slots for interviews of senior level people can pose a challenge.</a:t>
            </a:r>
            <a:endParaRPr sz="1150" dirty="0">
              <a:latin typeface="Calibri"/>
              <a:cs typeface="Calibri"/>
            </a:endParaRPr>
          </a:p>
          <a:p>
            <a:pPr marL="12700" marR="220979">
              <a:lnSpc>
                <a:spcPct val="100000"/>
              </a:lnSpc>
            </a:pPr>
            <a:endParaRPr lang="en-US" sz="1150" dirty="0">
              <a:solidFill>
                <a:srgbClr val="243444"/>
              </a:solidFill>
              <a:latin typeface="Calibri"/>
              <a:cs typeface="Calibri"/>
            </a:endParaRPr>
          </a:p>
          <a:p>
            <a:pPr marL="12700" marR="220979">
              <a:lnSpc>
                <a:spcPct val="100000"/>
              </a:lnSpc>
            </a:pPr>
            <a:r>
              <a:rPr sz="1150" dirty="0">
                <a:solidFill>
                  <a:srgbClr val="243444"/>
                </a:solidFill>
                <a:latin typeface="Calibri"/>
                <a:cs typeface="Calibri"/>
              </a:rPr>
              <a:t>The success of an 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on may hinge on the support  received from senior management and the coopera</a:t>
            </a:r>
            <a:r>
              <a:rPr lang="en-US" sz="1150" dirty="0">
                <a:solidFill>
                  <a:srgbClr val="243444"/>
                </a:solidFill>
                <a:latin typeface="Calibri"/>
                <a:cs typeface="Calibri"/>
              </a:rPr>
              <a:t>ti</a:t>
            </a:r>
            <a:r>
              <a:rPr sz="1150" dirty="0">
                <a:solidFill>
                  <a:srgbClr val="243444"/>
                </a:solidFill>
                <a:latin typeface="Calibri"/>
                <a:cs typeface="Calibri"/>
              </a:rPr>
              <a:t>on of the  relevant teams.</a:t>
            </a:r>
            <a:endParaRPr sz="1150" dirty="0">
              <a:latin typeface="Calibri"/>
              <a:cs typeface="Calibri"/>
            </a:endParaRPr>
          </a:p>
          <a:p>
            <a:pPr>
              <a:lnSpc>
                <a:spcPct val="100000"/>
              </a:lnSpc>
              <a:spcBef>
                <a:spcPts val="5"/>
              </a:spcBef>
            </a:pPr>
            <a:endParaRPr sz="950" dirty="0">
              <a:latin typeface="Calibri"/>
              <a:cs typeface="Calibri"/>
            </a:endParaRPr>
          </a:p>
          <a:p>
            <a:pPr marL="12700" marR="174625">
              <a:lnSpc>
                <a:spcPct val="100000"/>
              </a:lnSpc>
              <a:spcBef>
                <a:spcPts val="5"/>
              </a:spcBef>
            </a:pPr>
            <a:r>
              <a:rPr sz="1150" dirty="0">
                <a:solidFill>
                  <a:srgbClr val="243444"/>
                </a:solidFill>
                <a:latin typeface="Calibri"/>
                <a:cs typeface="Calibri"/>
              </a:rPr>
              <a:t>The tradi</a:t>
            </a:r>
            <a:r>
              <a:rPr lang="en-US" sz="1150" dirty="0">
                <a:solidFill>
                  <a:srgbClr val="243444"/>
                </a:solidFill>
                <a:latin typeface="Calibri"/>
                <a:cs typeface="Calibri"/>
              </a:rPr>
              <a:t>ti</a:t>
            </a:r>
            <a:r>
              <a:rPr sz="1150" dirty="0">
                <a:solidFill>
                  <a:srgbClr val="243444"/>
                </a:solidFill>
                <a:latin typeface="Calibri"/>
                <a:cs typeface="Calibri"/>
              </a:rPr>
              <a:t>onal scope needs to be broadened to combat the  real-</a:t>
            </a:r>
            <a:r>
              <a:rPr lang="en-US" sz="1150" dirty="0">
                <a:solidFill>
                  <a:srgbClr val="243444"/>
                </a:solidFill>
                <a:latin typeface="Calibri"/>
                <a:cs typeface="Calibri"/>
              </a:rPr>
              <a:t>ti</a:t>
            </a:r>
            <a:r>
              <a:rPr sz="1150" dirty="0">
                <a:solidFill>
                  <a:srgbClr val="243444"/>
                </a:solidFill>
                <a:latin typeface="Calibri"/>
                <a:cs typeface="Calibri"/>
              </a:rPr>
              <a:t>me challenges encountered in planning and execu</a:t>
            </a:r>
            <a:r>
              <a:rPr lang="en-US" sz="1150" dirty="0">
                <a:solidFill>
                  <a:srgbClr val="243444"/>
                </a:solidFill>
                <a:latin typeface="Calibri"/>
                <a:cs typeface="Calibri"/>
              </a:rPr>
              <a:t>ti</a:t>
            </a:r>
            <a:r>
              <a:rPr sz="1150" dirty="0">
                <a:solidFill>
                  <a:srgbClr val="243444"/>
                </a:solidFill>
                <a:latin typeface="Calibri"/>
                <a:cs typeface="Calibri"/>
              </a:rPr>
              <a:t>ng an</a:t>
            </a:r>
            <a:r>
              <a:rPr lang="en-US" sz="1150" dirty="0">
                <a:latin typeface="Calibri"/>
                <a:cs typeface="Calibri"/>
              </a:rPr>
              <a:t> </a:t>
            </a:r>
            <a:r>
              <a:rPr sz="1150" dirty="0">
                <a:solidFill>
                  <a:srgbClr val="243444"/>
                </a:solidFill>
                <a:latin typeface="Calibri"/>
                <a:cs typeface="Calibri"/>
              </a:rPr>
              <a:t>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on in such a set-up. A comprehensive understanding of  the organisa</a:t>
            </a:r>
            <a:r>
              <a:rPr lang="en-US" sz="1150" dirty="0">
                <a:solidFill>
                  <a:srgbClr val="243444"/>
                </a:solidFill>
                <a:latin typeface="Calibri"/>
                <a:cs typeface="Calibri"/>
              </a:rPr>
              <a:t>ti</a:t>
            </a:r>
            <a:r>
              <a:rPr sz="1150" dirty="0">
                <a:solidFill>
                  <a:srgbClr val="243444"/>
                </a:solidFill>
                <a:latin typeface="Calibri"/>
                <a:cs typeface="Calibri"/>
              </a:rPr>
              <a:t>on’s IT structure, including the opera</a:t>
            </a:r>
            <a:r>
              <a:rPr lang="en-US" sz="1150" dirty="0">
                <a:solidFill>
                  <a:srgbClr val="243444"/>
                </a:solidFill>
                <a:latin typeface="Calibri"/>
                <a:cs typeface="Calibri"/>
              </a:rPr>
              <a:t>ti</a:t>
            </a:r>
            <a:r>
              <a:rPr sz="1150" dirty="0">
                <a:solidFill>
                  <a:srgbClr val="243444"/>
                </a:solidFill>
                <a:latin typeface="Calibri"/>
                <a:cs typeface="Calibri"/>
              </a:rPr>
              <a:t>ng systems,  nature of devices used and their</a:t>
            </a:r>
            <a:r>
              <a:rPr lang="en-US" sz="1150" dirty="0">
                <a:solidFill>
                  <a:srgbClr val="243444"/>
                </a:solidFill>
                <a:latin typeface="Calibri"/>
                <a:cs typeface="Calibri"/>
              </a:rPr>
              <a:t> </a:t>
            </a:r>
            <a:r>
              <a:rPr sz="1150" dirty="0">
                <a:solidFill>
                  <a:srgbClr val="243444"/>
                </a:solidFill>
                <a:latin typeface="Calibri"/>
                <a:cs typeface="Calibri"/>
              </a:rPr>
              <a:t>encryp</a:t>
            </a:r>
            <a:r>
              <a:rPr lang="en-US" sz="1150" dirty="0">
                <a:solidFill>
                  <a:srgbClr val="243444"/>
                </a:solidFill>
                <a:latin typeface="Calibri"/>
                <a:cs typeface="Calibri"/>
              </a:rPr>
              <a:t>ti</a:t>
            </a:r>
            <a:r>
              <a:rPr sz="1150" dirty="0">
                <a:solidFill>
                  <a:srgbClr val="243444"/>
                </a:solidFill>
                <a:latin typeface="Calibri"/>
                <a:cs typeface="Calibri"/>
              </a:rPr>
              <a:t>on system, BYOD  policy, local IT support teams, need for technical exper</a:t>
            </a:r>
            <a:r>
              <a:rPr lang="en-US" sz="1150" dirty="0">
                <a:solidFill>
                  <a:srgbClr val="243444"/>
                </a:solidFill>
                <a:latin typeface="Calibri"/>
                <a:cs typeface="Calibri"/>
              </a:rPr>
              <a:t>ti</a:t>
            </a:r>
            <a:r>
              <a:rPr sz="1150" dirty="0">
                <a:solidFill>
                  <a:srgbClr val="243444"/>
                </a:solidFill>
                <a:latin typeface="Calibri"/>
                <a:cs typeface="Calibri"/>
              </a:rPr>
              <a:t>se,  availability of enabling technologies for conduc</a:t>
            </a:r>
            <a:r>
              <a:rPr lang="en-US" sz="1150" dirty="0">
                <a:solidFill>
                  <a:srgbClr val="243444"/>
                </a:solidFill>
                <a:latin typeface="Calibri"/>
                <a:cs typeface="Calibri"/>
              </a:rPr>
              <a:t>ti</a:t>
            </a:r>
            <a:r>
              <a:rPr sz="1150" dirty="0">
                <a:solidFill>
                  <a:srgbClr val="243444"/>
                </a:solidFill>
                <a:latin typeface="Calibri"/>
                <a:cs typeface="Calibri"/>
              </a:rPr>
              <a:t>ng E-discovery  procedures online, high-speed internet, adequate capacity to  upload</a:t>
            </a:r>
            <a:r>
              <a:rPr lang="en-US" sz="1150" dirty="0">
                <a:latin typeface="Calibri"/>
                <a:cs typeface="Calibri"/>
              </a:rPr>
              <a:t> </a:t>
            </a:r>
            <a:r>
              <a:rPr sz="1150" dirty="0">
                <a:solidFill>
                  <a:srgbClr val="243444"/>
                </a:solidFill>
                <a:latin typeface="Calibri"/>
                <a:cs typeface="Calibri"/>
              </a:rPr>
              <a:t>back-up/ imaging data and data privacy policies, is quintessen</a:t>
            </a:r>
            <a:r>
              <a:rPr lang="en-US" sz="1150" dirty="0">
                <a:solidFill>
                  <a:srgbClr val="243444"/>
                </a:solidFill>
                <a:latin typeface="Calibri"/>
                <a:cs typeface="Calibri"/>
              </a:rPr>
              <a:t>ti</a:t>
            </a:r>
            <a:r>
              <a:rPr sz="1150" dirty="0">
                <a:solidFill>
                  <a:srgbClr val="243444"/>
                </a:solidFill>
                <a:latin typeface="Calibri"/>
                <a:cs typeface="Calibri"/>
              </a:rPr>
              <a:t>al.</a:t>
            </a:r>
            <a:endParaRPr sz="1150" dirty="0">
              <a:latin typeface="Calibri"/>
              <a:cs typeface="Calibri"/>
            </a:endParaRPr>
          </a:p>
          <a:p>
            <a:pPr>
              <a:lnSpc>
                <a:spcPct val="100000"/>
              </a:lnSpc>
            </a:pPr>
            <a:endParaRPr sz="1100" dirty="0">
              <a:latin typeface="Calibri"/>
              <a:cs typeface="Calibri"/>
            </a:endParaRPr>
          </a:p>
          <a:p>
            <a:pPr>
              <a:lnSpc>
                <a:spcPct val="100000"/>
              </a:lnSpc>
              <a:spcBef>
                <a:spcPts val="70"/>
              </a:spcBef>
            </a:pPr>
            <a:endParaRPr sz="800" dirty="0">
              <a:latin typeface="Calibri"/>
              <a:cs typeface="Calibri"/>
            </a:endParaRPr>
          </a:p>
          <a:p>
            <a:pPr marL="12700">
              <a:lnSpc>
                <a:spcPct val="100000"/>
              </a:lnSpc>
            </a:pPr>
            <a:r>
              <a:rPr sz="1400" b="1" dirty="0">
                <a:solidFill>
                  <a:srgbClr val="AB0E1E"/>
                </a:solidFill>
                <a:latin typeface="Calibri"/>
                <a:cs typeface="Calibri"/>
              </a:rPr>
              <a:t>Tapping the right sources for informa�on</a:t>
            </a:r>
            <a:endParaRPr sz="1400" dirty="0">
              <a:latin typeface="Calibri"/>
              <a:cs typeface="Calibri"/>
            </a:endParaRPr>
          </a:p>
          <a:p>
            <a:pPr>
              <a:lnSpc>
                <a:spcPct val="100000"/>
              </a:lnSpc>
              <a:spcBef>
                <a:spcPts val="30"/>
              </a:spcBef>
            </a:pPr>
            <a:endParaRPr sz="900" dirty="0">
              <a:latin typeface="Calibri"/>
              <a:cs typeface="Calibri"/>
            </a:endParaRPr>
          </a:p>
          <a:p>
            <a:pPr marL="12700" marR="5080">
              <a:lnSpc>
                <a:spcPct val="100000"/>
              </a:lnSpc>
            </a:pPr>
            <a:r>
              <a:rPr sz="1150" dirty="0">
                <a:solidFill>
                  <a:srgbClr val="243444"/>
                </a:solidFill>
                <a:latin typeface="Calibri"/>
                <a:cs typeface="Calibri"/>
              </a:rPr>
              <a:t>As men</a:t>
            </a:r>
            <a:r>
              <a:rPr lang="en-US" sz="1150" dirty="0">
                <a:solidFill>
                  <a:srgbClr val="243444"/>
                </a:solidFill>
                <a:latin typeface="Calibri"/>
                <a:cs typeface="Calibri"/>
              </a:rPr>
              <a:t>ti</a:t>
            </a:r>
            <a:r>
              <a:rPr sz="1150" dirty="0">
                <a:solidFill>
                  <a:srgbClr val="243444"/>
                </a:solidFill>
                <a:latin typeface="Calibri"/>
                <a:cs typeface="Calibri"/>
              </a:rPr>
              <a:t>oned above, remote working set-ups have increased the  number of ac</a:t>
            </a:r>
            <a:r>
              <a:rPr lang="en-US" sz="1150" dirty="0">
                <a:solidFill>
                  <a:srgbClr val="243444"/>
                </a:solidFill>
                <a:latin typeface="Calibri"/>
                <a:cs typeface="Calibri"/>
              </a:rPr>
              <a:t>ti</a:t>
            </a:r>
            <a:r>
              <a:rPr sz="1150" dirty="0">
                <a:solidFill>
                  <a:srgbClr val="243444"/>
                </a:solidFill>
                <a:latin typeface="Calibri"/>
                <a:cs typeface="Calibri"/>
              </a:rPr>
              <a:t>ve users on messaging applica</a:t>
            </a:r>
            <a:r>
              <a:rPr lang="en-US" sz="1150" dirty="0">
                <a:solidFill>
                  <a:srgbClr val="243444"/>
                </a:solidFill>
                <a:latin typeface="Calibri"/>
                <a:cs typeface="Calibri"/>
              </a:rPr>
              <a:t>ti</a:t>
            </a:r>
            <a:r>
              <a:rPr sz="1150" dirty="0">
                <a:solidFill>
                  <a:srgbClr val="243444"/>
                </a:solidFill>
                <a:latin typeface="Calibri"/>
                <a:cs typeface="Calibri"/>
              </a:rPr>
              <a:t>ons. While  communica</a:t>
            </a:r>
            <a:r>
              <a:rPr lang="en-US" sz="1150" dirty="0">
                <a:solidFill>
                  <a:srgbClr val="243444"/>
                </a:solidFill>
                <a:latin typeface="Calibri"/>
                <a:cs typeface="Calibri"/>
              </a:rPr>
              <a:t>ti</a:t>
            </a:r>
            <a:r>
              <a:rPr sz="1150" dirty="0">
                <a:solidFill>
                  <a:srgbClr val="243444"/>
                </a:solidFill>
                <a:latin typeface="Calibri"/>
                <a:cs typeface="Calibri"/>
              </a:rPr>
              <a:t>ng through an email there is a stream of  consciousness and coherence which is generally not found in chat  applica</a:t>
            </a:r>
            <a:r>
              <a:rPr lang="en-US" sz="1150" dirty="0">
                <a:solidFill>
                  <a:srgbClr val="243444"/>
                </a:solidFill>
                <a:latin typeface="Calibri"/>
                <a:cs typeface="Calibri"/>
              </a:rPr>
              <a:t>ti</a:t>
            </a:r>
            <a:r>
              <a:rPr sz="1150" dirty="0">
                <a:solidFill>
                  <a:srgbClr val="243444"/>
                </a:solidFill>
                <a:latin typeface="Calibri"/>
                <a:cs typeface="Calibri"/>
              </a:rPr>
              <a:t>ons. The data back-up from these applica</a:t>
            </a:r>
            <a:r>
              <a:rPr lang="en-US" sz="1150" dirty="0">
                <a:solidFill>
                  <a:srgbClr val="243444"/>
                </a:solidFill>
                <a:latin typeface="Calibri"/>
                <a:cs typeface="Calibri"/>
              </a:rPr>
              <a:t>ti</a:t>
            </a:r>
            <a:r>
              <a:rPr sz="1150" dirty="0">
                <a:solidFill>
                  <a:srgbClr val="243444"/>
                </a:solidFill>
                <a:latin typeface="Calibri"/>
                <a:cs typeface="Calibri"/>
              </a:rPr>
              <a:t>ons can  greatly help the inves</a:t>
            </a:r>
            <a:r>
              <a:rPr lang="en-US" sz="1150" dirty="0">
                <a:solidFill>
                  <a:srgbClr val="243444"/>
                </a:solidFill>
                <a:latin typeface="Calibri"/>
                <a:cs typeface="Calibri"/>
              </a:rPr>
              <a:t>ti</a:t>
            </a:r>
            <a:r>
              <a:rPr sz="1150" dirty="0">
                <a:solidFill>
                  <a:srgbClr val="243444"/>
                </a:solidFill>
                <a:latin typeface="Calibri"/>
                <a:cs typeface="Calibri"/>
              </a:rPr>
              <a:t>gator to deﬁne the true intent of the  suspect and </a:t>
            </a:r>
            <a:r>
              <a:rPr lang="en-US" sz="1150" dirty="0">
                <a:solidFill>
                  <a:srgbClr val="243444"/>
                </a:solidFill>
                <a:latin typeface="Calibri"/>
                <a:cs typeface="Calibri"/>
              </a:rPr>
              <a:t>ti</a:t>
            </a:r>
            <a:r>
              <a:rPr sz="1150" dirty="0">
                <a:solidFill>
                  <a:srgbClr val="243444"/>
                </a:solidFill>
                <a:latin typeface="Calibri"/>
                <a:cs typeface="Calibri"/>
              </a:rPr>
              <a:t>melines of fraudulent ac</a:t>
            </a:r>
            <a:r>
              <a:rPr lang="en-US" sz="1150" dirty="0">
                <a:solidFill>
                  <a:srgbClr val="243444"/>
                </a:solidFill>
                <a:latin typeface="Calibri"/>
                <a:cs typeface="Calibri"/>
              </a:rPr>
              <a:t>ti</a:t>
            </a:r>
            <a:r>
              <a:rPr sz="1150" dirty="0">
                <a:solidFill>
                  <a:srgbClr val="243444"/>
                </a:solidFill>
                <a:latin typeface="Calibri"/>
                <a:cs typeface="Calibri"/>
              </a:rPr>
              <a:t>vi</a:t>
            </a:r>
            <a:r>
              <a:rPr lang="en-US" sz="1150" dirty="0">
                <a:solidFill>
                  <a:srgbClr val="243444"/>
                </a:solidFill>
                <a:latin typeface="Calibri"/>
                <a:cs typeface="Calibri"/>
              </a:rPr>
              <a:t>ti</a:t>
            </a:r>
            <a:r>
              <a:rPr sz="1150" dirty="0">
                <a:solidFill>
                  <a:srgbClr val="243444"/>
                </a:solidFill>
                <a:latin typeface="Calibri"/>
                <a:cs typeface="Calibri"/>
              </a:rPr>
              <a:t>es or building context  to past events.</a:t>
            </a:r>
            <a:endParaRPr sz="1150" dirty="0">
              <a:latin typeface="Calibri"/>
              <a:cs typeface="Calibri"/>
            </a:endParaRPr>
          </a:p>
          <a:p>
            <a:pPr>
              <a:lnSpc>
                <a:spcPct val="100000"/>
              </a:lnSpc>
              <a:spcBef>
                <a:spcPts val="10"/>
              </a:spcBef>
            </a:pPr>
            <a:endParaRPr sz="950" dirty="0">
              <a:latin typeface="Calibri"/>
              <a:cs typeface="Calibri"/>
            </a:endParaRPr>
          </a:p>
          <a:p>
            <a:pPr marL="12700" marR="164465">
              <a:lnSpc>
                <a:spcPct val="100000"/>
              </a:lnSpc>
              <a:spcBef>
                <a:spcPts val="5"/>
              </a:spcBef>
            </a:pPr>
            <a:r>
              <a:rPr sz="1150" dirty="0">
                <a:solidFill>
                  <a:srgbClr val="243444"/>
                </a:solidFill>
                <a:latin typeface="Calibri"/>
                <a:cs typeface="Calibri"/>
              </a:rPr>
              <a:t>Microso</a:t>
            </a:r>
            <a:r>
              <a:rPr lang="en-US" sz="1150" dirty="0">
                <a:solidFill>
                  <a:srgbClr val="243444"/>
                </a:solidFill>
                <a:latin typeface="Calibri"/>
                <a:cs typeface="Calibri"/>
              </a:rPr>
              <a:t>ft</a:t>
            </a:r>
            <a:r>
              <a:rPr sz="1150" dirty="0">
                <a:solidFill>
                  <a:srgbClr val="243444"/>
                </a:solidFill>
                <a:latin typeface="Calibri"/>
                <a:cs typeface="Calibri"/>
              </a:rPr>
              <a:t>, in its recent </a:t>
            </a:r>
            <a:r>
              <a:rPr sz="1150" i="1" dirty="0">
                <a:solidFill>
                  <a:srgbClr val="243444"/>
                </a:solidFill>
                <a:latin typeface="Calibri"/>
                <a:cs typeface="Calibri"/>
              </a:rPr>
              <a:t>“Remote work trend report: meetings”</a:t>
            </a:r>
            <a:r>
              <a:rPr sz="1150" i="1" baseline="30000" dirty="0">
                <a:solidFill>
                  <a:srgbClr val="243444"/>
                </a:solidFill>
                <a:latin typeface="Calibri"/>
                <a:cs typeface="Calibri"/>
              </a:rPr>
              <a:t>4</a:t>
            </a:r>
            <a:r>
              <a:rPr sz="1150" i="1" dirty="0">
                <a:solidFill>
                  <a:srgbClr val="243444"/>
                </a:solidFill>
                <a:latin typeface="Calibri"/>
                <a:cs typeface="Calibri"/>
              </a:rPr>
              <a:t>  stated “We’ve seen a new daily record of 2.7 billion meeting  minutes in one day, a 200 percent increase from 900 million on  March 16”</a:t>
            </a:r>
            <a:r>
              <a:rPr sz="1150" dirty="0">
                <a:solidFill>
                  <a:srgbClr val="243444"/>
                </a:solidFill>
                <a:latin typeface="Calibri"/>
                <a:cs typeface="Calibri"/>
              </a:rPr>
              <a:t>. For an inves</a:t>
            </a:r>
            <a:r>
              <a:rPr lang="en-US" sz="1150" dirty="0">
                <a:solidFill>
                  <a:srgbClr val="243444"/>
                </a:solidFill>
                <a:latin typeface="Calibri"/>
                <a:cs typeface="Calibri"/>
              </a:rPr>
              <a:t>ti</a:t>
            </a:r>
            <a:r>
              <a:rPr sz="1150" dirty="0">
                <a:solidFill>
                  <a:srgbClr val="243444"/>
                </a:solidFill>
                <a:latin typeface="Calibri"/>
                <a:cs typeface="Calibri"/>
              </a:rPr>
              <a:t>gator considering the volumes of data  generated through these channels are cri</a:t>
            </a:r>
            <a:r>
              <a:rPr lang="en-US" sz="1150" dirty="0">
                <a:solidFill>
                  <a:srgbClr val="243444"/>
                </a:solidFill>
                <a:latin typeface="Calibri"/>
                <a:cs typeface="Calibri"/>
              </a:rPr>
              <a:t>ti</a:t>
            </a:r>
            <a:r>
              <a:rPr sz="1150" dirty="0">
                <a:solidFill>
                  <a:srgbClr val="243444"/>
                </a:solidFill>
                <a:latin typeface="Calibri"/>
                <a:cs typeface="Calibri"/>
              </a:rPr>
              <a:t>cal while conduc</a:t>
            </a:r>
            <a:r>
              <a:rPr lang="en-US" sz="1150" dirty="0">
                <a:solidFill>
                  <a:srgbClr val="243444"/>
                </a:solidFill>
                <a:latin typeface="Calibri"/>
                <a:cs typeface="Calibri"/>
              </a:rPr>
              <a:t>ti</a:t>
            </a:r>
            <a:r>
              <a:rPr sz="1150" dirty="0">
                <a:solidFill>
                  <a:srgbClr val="243444"/>
                </a:solidFill>
                <a:latin typeface="Calibri"/>
                <a:cs typeface="Calibri"/>
              </a:rPr>
              <a:t>ng  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ons in a remote environment.</a:t>
            </a:r>
            <a:endParaRPr sz="1150" dirty="0">
              <a:latin typeface="Calibri"/>
              <a:cs typeface="Calibri"/>
            </a:endParaRPr>
          </a:p>
        </p:txBody>
      </p:sp>
      <p:grpSp>
        <p:nvGrpSpPr>
          <p:cNvPr id="3" name="object 3"/>
          <p:cNvGrpSpPr/>
          <p:nvPr/>
        </p:nvGrpSpPr>
        <p:grpSpPr>
          <a:xfrm>
            <a:off x="0" y="0"/>
            <a:ext cx="3153410" cy="10692130"/>
            <a:chOff x="0" y="0"/>
            <a:chExt cx="3153410" cy="10692130"/>
          </a:xfrm>
        </p:grpSpPr>
        <p:pic>
          <p:nvPicPr>
            <p:cNvPr id="4" name="object 4"/>
            <p:cNvPicPr/>
            <p:nvPr/>
          </p:nvPicPr>
          <p:blipFill>
            <a:blip r:embed="rId2" cstate="print"/>
            <a:stretch>
              <a:fillRect/>
            </a:stretch>
          </p:blipFill>
          <p:spPr>
            <a:xfrm>
              <a:off x="0" y="0"/>
              <a:ext cx="2709773" cy="10692003"/>
            </a:xfrm>
            <a:prstGeom prst="rect">
              <a:avLst/>
            </a:prstGeom>
          </p:spPr>
        </p:pic>
        <p:sp>
          <p:nvSpPr>
            <p:cNvPr id="5" name="object 5"/>
            <p:cNvSpPr/>
            <p:nvPr/>
          </p:nvSpPr>
          <p:spPr>
            <a:xfrm>
              <a:off x="2266264" y="2795079"/>
              <a:ext cx="887094" cy="4869815"/>
            </a:xfrm>
            <a:custGeom>
              <a:avLst/>
              <a:gdLst/>
              <a:ahLst/>
              <a:cxnLst/>
              <a:rect l="l" t="t" r="r" b="b"/>
              <a:pathLst>
                <a:path w="887094" h="4869815">
                  <a:moveTo>
                    <a:pt x="887018" y="4425874"/>
                  </a:moveTo>
                  <a:lnTo>
                    <a:pt x="884415" y="4377537"/>
                  </a:lnTo>
                  <a:lnTo>
                    <a:pt x="876795" y="4330725"/>
                  </a:lnTo>
                  <a:lnTo>
                    <a:pt x="864412" y="4285691"/>
                  </a:lnTo>
                  <a:lnTo>
                    <a:pt x="847547" y="4242689"/>
                  </a:lnTo>
                  <a:lnTo>
                    <a:pt x="826465" y="4202023"/>
                  </a:lnTo>
                  <a:lnTo>
                    <a:pt x="801446" y="4163936"/>
                  </a:lnTo>
                  <a:lnTo>
                    <a:pt x="772756" y="4128719"/>
                  </a:lnTo>
                  <a:lnTo>
                    <a:pt x="740664" y="4096626"/>
                  </a:lnTo>
                  <a:lnTo>
                    <a:pt x="705446" y="4067924"/>
                  </a:lnTo>
                  <a:lnTo>
                    <a:pt x="667359" y="4042905"/>
                  </a:lnTo>
                  <a:lnTo>
                    <a:pt x="626681" y="4021836"/>
                  </a:lnTo>
                  <a:lnTo>
                    <a:pt x="583692" y="4004970"/>
                  </a:lnTo>
                  <a:lnTo>
                    <a:pt x="538657" y="3992588"/>
                  </a:lnTo>
                  <a:lnTo>
                    <a:pt x="491832" y="3984968"/>
                  </a:lnTo>
                  <a:lnTo>
                    <a:pt x="443509" y="3982364"/>
                  </a:lnTo>
                  <a:lnTo>
                    <a:pt x="395185" y="3984968"/>
                  </a:lnTo>
                  <a:lnTo>
                    <a:pt x="348373" y="3992588"/>
                  </a:lnTo>
                  <a:lnTo>
                    <a:pt x="303326" y="4004970"/>
                  </a:lnTo>
                  <a:lnTo>
                    <a:pt x="260337" y="4021836"/>
                  </a:lnTo>
                  <a:lnTo>
                    <a:pt x="219659" y="4042905"/>
                  </a:lnTo>
                  <a:lnTo>
                    <a:pt x="181584" y="4067924"/>
                  </a:lnTo>
                  <a:lnTo>
                    <a:pt x="146354" y="4096626"/>
                  </a:lnTo>
                  <a:lnTo>
                    <a:pt x="114261" y="4128719"/>
                  </a:lnTo>
                  <a:lnTo>
                    <a:pt x="85572" y="4163936"/>
                  </a:lnTo>
                  <a:lnTo>
                    <a:pt x="60553" y="4202023"/>
                  </a:lnTo>
                  <a:lnTo>
                    <a:pt x="39471" y="4242689"/>
                  </a:lnTo>
                  <a:lnTo>
                    <a:pt x="22618" y="4285691"/>
                  </a:lnTo>
                  <a:lnTo>
                    <a:pt x="10236" y="4330725"/>
                  </a:lnTo>
                  <a:lnTo>
                    <a:pt x="2603" y="4377537"/>
                  </a:lnTo>
                  <a:lnTo>
                    <a:pt x="0" y="4425874"/>
                  </a:lnTo>
                  <a:lnTo>
                    <a:pt x="2603" y="4474197"/>
                  </a:lnTo>
                  <a:lnTo>
                    <a:pt x="10236" y="4521009"/>
                  </a:lnTo>
                  <a:lnTo>
                    <a:pt x="22618" y="4566056"/>
                  </a:lnTo>
                  <a:lnTo>
                    <a:pt x="39471" y="4609046"/>
                  </a:lnTo>
                  <a:lnTo>
                    <a:pt x="60553" y="4649711"/>
                  </a:lnTo>
                  <a:lnTo>
                    <a:pt x="85572" y="4687798"/>
                  </a:lnTo>
                  <a:lnTo>
                    <a:pt x="114261" y="4723028"/>
                  </a:lnTo>
                  <a:lnTo>
                    <a:pt x="146354" y="4755121"/>
                  </a:lnTo>
                  <a:lnTo>
                    <a:pt x="181584" y="4783810"/>
                  </a:lnTo>
                  <a:lnTo>
                    <a:pt x="219659" y="4808829"/>
                  </a:lnTo>
                  <a:lnTo>
                    <a:pt x="260337" y="4829899"/>
                  </a:lnTo>
                  <a:lnTo>
                    <a:pt x="303326" y="4846764"/>
                  </a:lnTo>
                  <a:lnTo>
                    <a:pt x="348373" y="4859147"/>
                  </a:lnTo>
                  <a:lnTo>
                    <a:pt x="395185" y="4866779"/>
                  </a:lnTo>
                  <a:lnTo>
                    <a:pt x="443509" y="4869383"/>
                  </a:lnTo>
                  <a:lnTo>
                    <a:pt x="491832" y="4866779"/>
                  </a:lnTo>
                  <a:lnTo>
                    <a:pt x="538657" y="4859147"/>
                  </a:lnTo>
                  <a:lnTo>
                    <a:pt x="583692" y="4846764"/>
                  </a:lnTo>
                  <a:lnTo>
                    <a:pt x="626681" y="4829899"/>
                  </a:lnTo>
                  <a:lnTo>
                    <a:pt x="667359" y="4808829"/>
                  </a:lnTo>
                  <a:lnTo>
                    <a:pt x="705446" y="4783810"/>
                  </a:lnTo>
                  <a:lnTo>
                    <a:pt x="740664" y="4755121"/>
                  </a:lnTo>
                  <a:lnTo>
                    <a:pt x="772756" y="4723028"/>
                  </a:lnTo>
                  <a:lnTo>
                    <a:pt x="801446" y="4687798"/>
                  </a:lnTo>
                  <a:lnTo>
                    <a:pt x="826465" y="4649711"/>
                  </a:lnTo>
                  <a:lnTo>
                    <a:pt x="847547" y="4609046"/>
                  </a:lnTo>
                  <a:lnTo>
                    <a:pt x="864412" y="4566056"/>
                  </a:lnTo>
                  <a:lnTo>
                    <a:pt x="876795" y="4521009"/>
                  </a:lnTo>
                  <a:lnTo>
                    <a:pt x="884415" y="4474197"/>
                  </a:lnTo>
                  <a:lnTo>
                    <a:pt x="887018" y="4425874"/>
                  </a:lnTo>
                  <a:close/>
                </a:path>
                <a:path w="887094" h="4869815">
                  <a:moveTo>
                    <a:pt x="887018" y="443509"/>
                  </a:moveTo>
                  <a:lnTo>
                    <a:pt x="884415" y="395185"/>
                  </a:lnTo>
                  <a:lnTo>
                    <a:pt x="876795" y="348373"/>
                  </a:lnTo>
                  <a:lnTo>
                    <a:pt x="864412" y="303326"/>
                  </a:lnTo>
                  <a:lnTo>
                    <a:pt x="847547" y="260337"/>
                  </a:lnTo>
                  <a:lnTo>
                    <a:pt x="826465" y="219659"/>
                  </a:lnTo>
                  <a:lnTo>
                    <a:pt x="801446" y="181584"/>
                  </a:lnTo>
                  <a:lnTo>
                    <a:pt x="772756" y="146354"/>
                  </a:lnTo>
                  <a:lnTo>
                    <a:pt x="740664" y="114261"/>
                  </a:lnTo>
                  <a:lnTo>
                    <a:pt x="705446" y="85572"/>
                  </a:lnTo>
                  <a:lnTo>
                    <a:pt x="667359" y="60553"/>
                  </a:lnTo>
                  <a:lnTo>
                    <a:pt x="626681" y="39471"/>
                  </a:lnTo>
                  <a:lnTo>
                    <a:pt x="583692" y="22618"/>
                  </a:lnTo>
                  <a:lnTo>
                    <a:pt x="538657" y="10236"/>
                  </a:lnTo>
                  <a:lnTo>
                    <a:pt x="491832" y="2603"/>
                  </a:lnTo>
                  <a:lnTo>
                    <a:pt x="443509" y="0"/>
                  </a:lnTo>
                  <a:lnTo>
                    <a:pt x="395185" y="2603"/>
                  </a:lnTo>
                  <a:lnTo>
                    <a:pt x="348373" y="10236"/>
                  </a:lnTo>
                  <a:lnTo>
                    <a:pt x="303326" y="22618"/>
                  </a:lnTo>
                  <a:lnTo>
                    <a:pt x="260337" y="39471"/>
                  </a:lnTo>
                  <a:lnTo>
                    <a:pt x="219659" y="60553"/>
                  </a:lnTo>
                  <a:lnTo>
                    <a:pt x="181584" y="85572"/>
                  </a:lnTo>
                  <a:lnTo>
                    <a:pt x="146354" y="114261"/>
                  </a:lnTo>
                  <a:lnTo>
                    <a:pt x="114261" y="146354"/>
                  </a:lnTo>
                  <a:lnTo>
                    <a:pt x="85572" y="181584"/>
                  </a:lnTo>
                  <a:lnTo>
                    <a:pt x="60553" y="219659"/>
                  </a:lnTo>
                  <a:lnTo>
                    <a:pt x="39471" y="260337"/>
                  </a:lnTo>
                  <a:lnTo>
                    <a:pt x="22618" y="303326"/>
                  </a:lnTo>
                  <a:lnTo>
                    <a:pt x="10236" y="348373"/>
                  </a:lnTo>
                  <a:lnTo>
                    <a:pt x="2603" y="395185"/>
                  </a:lnTo>
                  <a:lnTo>
                    <a:pt x="0" y="443509"/>
                  </a:lnTo>
                  <a:lnTo>
                    <a:pt x="2603" y="491832"/>
                  </a:lnTo>
                  <a:lnTo>
                    <a:pt x="10236" y="538657"/>
                  </a:lnTo>
                  <a:lnTo>
                    <a:pt x="22618" y="583692"/>
                  </a:lnTo>
                  <a:lnTo>
                    <a:pt x="39471" y="626681"/>
                  </a:lnTo>
                  <a:lnTo>
                    <a:pt x="60553" y="667359"/>
                  </a:lnTo>
                  <a:lnTo>
                    <a:pt x="85572" y="705446"/>
                  </a:lnTo>
                  <a:lnTo>
                    <a:pt x="114261" y="740664"/>
                  </a:lnTo>
                  <a:lnTo>
                    <a:pt x="146354" y="772756"/>
                  </a:lnTo>
                  <a:lnTo>
                    <a:pt x="181584" y="801446"/>
                  </a:lnTo>
                  <a:lnTo>
                    <a:pt x="219659" y="826465"/>
                  </a:lnTo>
                  <a:lnTo>
                    <a:pt x="260337" y="847547"/>
                  </a:lnTo>
                  <a:lnTo>
                    <a:pt x="303326" y="864412"/>
                  </a:lnTo>
                  <a:lnTo>
                    <a:pt x="348373" y="876795"/>
                  </a:lnTo>
                  <a:lnTo>
                    <a:pt x="395185" y="884415"/>
                  </a:lnTo>
                  <a:lnTo>
                    <a:pt x="443509" y="887018"/>
                  </a:lnTo>
                  <a:lnTo>
                    <a:pt x="491832" y="884415"/>
                  </a:lnTo>
                  <a:lnTo>
                    <a:pt x="538657" y="876795"/>
                  </a:lnTo>
                  <a:lnTo>
                    <a:pt x="583692" y="864412"/>
                  </a:lnTo>
                  <a:lnTo>
                    <a:pt x="626681" y="847547"/>
                  </a:lnTo>
                  <a:lnTo>
                    <a:pt x="667359" y="826465"/>
                  </a:lnTo>
                  <a:lnTo>
                    <a:pt x="705446" y="801446"/>
                  </a:lnTo>
                  <a:lnTo>
                    <a:pt x="740664" y="772756"/>
                  </a:lnTo>
                  <a:lnTo>
                    <a:pt x="772756" y="740664"/>
                  </a:lnTo>
                  <a:lnTo>
                    <a:pt x="801446" y="705446"/>
                  </a:lnTo>
                  <a:lnTo>
                    <a:pt x="826465" y="667359"/>
                  </a:lnTo>
                  <a:lnTo>
                    <a:pt x="847547" y="626681"/>
                  </a:lnTo>
                  <a:lnTo>
                    <a:pt x="864412" y="583692"/>
                  </a:lnTo>
                  <a:lnTo>
                    <a:pt x="876795" y="538657"/>
                  </a:lnTo>
                  <a:lnTo>
                    <a:pt x="884415" y="491832"/>
                  </a:lnTo>
                  <a:lnTo>
                    <a:pt x="887018" y="443509"/>
                  </a:lnTo>
                  <a:close/>
                </a:path>
              </a:pathLst>
            </a:custGeom>
            <a:solidFill>
              <a:srgbClr val="AB0E1E"/>
            </a:solidFill>
          </p:spPr>
          <p:txBody>
            <a:bodyPr wrap="square" lIns="0" tIns="0" rIns="0" bIns="0" rtlCol="0"/>
            <a:lstStyle/>
            <a:p>
              <a:endParaRPr/>
            </a:p>
          </p:txBody>
        </p:sp>
        <p:pic>
          <p:nvPicPr>
            <p:cNvPr id="6" name="object 6"/>
            <p:cNvPicPr/>
            <p:nvPr/>
          </p:nvPicPr>
          <p:blipFill>
            <a:blip r:embed="rId3" cstate="print"/>
            <a:stretch>
              <a:fillRect/>
            </a:stretch>
          </p:blipFill>
          <p:spPr>
            <a:xfrm>
              <a:off x="2578788" y="3171475"/>
              <a:ext cx="208508" cy="208521"/>
            </a:xfrm>
            <a:prstGeom prst="rect">
              <a:avLst/>
            </a:prstGeom>
          </p:spPr>
        </p:pic>
        <p:sp>
          <p:nvSpPr>
            <p:cNvPr id="7" name="object 7"/>
            <p:cNvSpPr/>
            <p:nvPr/>
          </p:nvSpPr>
          <p:spPr>
            <a:xfrm>
              <a:off x="2472004" y="2979483"/>
              <a:ext cx="397510" cy="504190"/>
            </a:xfrm>
            <a:custGeom>
              <a:avLst/>
              <a:gdLst/>
              <a:ahLst/>
              <a:cxnLst/>
              <a:rect l="l" t="t" r="r" b="b"/>
              <a:pathLst>
                <a:path w="397510" h="504189">
                  <a:moveTo>
                    <a:pt x="165252" y="73596"/>
                  </a:moveTo>
                  <a:lnTo>
                    <a:pt x="165201" y="73113"/>
                  </a:lnTo>
                  <a:lnTo>
                    <a:pt x="165112" y="72618"/>
                  </a:lnTo>
                  <a:lnTo>
                    <a:pt x="164871" y="71704"/>
                  </a:lnTo>
                  <a:lnTo>
                    <a:pt x="164668" y="71259"/>
                  </a:lnTo>
                  <a:lnTo>
                    <a:pt x="164528" y="70827"/>
                  </a:lnTo>
                  <a:lnTo>
                    <a:pt x="163741" y="69608"/>
                  </a:lnTo>
                  <a:lnTo>
                    <a:pt x="163449" y="69265"/>
                  </a:lnTo>
                  <a:lnTo>
                    <a:pt x="160388" y="66192"/>
                  </a:lnTo>
                  <a:lnTo>
                    <a:pt x="155511" y="66192"/>
                  </a:lnTo>
                  <a:lnTo>
                    <a:pt x="150647" y="73596"/>
                  </a:lnTo>
                  <a:lnTo>
                    <a:pt x="150647" y="75057"/>
                  </a:lnTo>
                  <a:lnTo>
                    <a:pt x="156972" y="81394"/>
                  </a:lnTo>
                  <a:lnTo>
                    <a:pt x="157949" y="81394"/>
                  </a:lnTo>
                  <a:lnTo>
                    <a:pt x="159893" y="81394"/>
                  </a:lnTo>
                  <a:lnTo>
                    <a:pt x="165252" y="75057"/>
                  </a:lnTo>
                  <a:lnTo>
                    <a:pt x="165252" y="73596"/>
                  </a:lnTo>
                  <a:close/>
                </a:path>
                <a:path w="397510" h="504189">
                  <a:moveTo>
                    <a:pt x="207048" y="70053"/>
                  </a:moveTo>
                  <a:lnTo>
                    <a:pt x="203784" y="66789"/>
                  </a:lnTo>
                  <a:lnTo>
                    <a:pt x="195694" y="66789"/>
                  </a:lnTo>
                  <a:lnTo>
                    <a:pt x="192430" y="70053"/>
                  </a:lnTo>
                  <a:lnTo>
                    <a:pt x="192430" y="74091"/>
                  </a:lnTo>
                  <a:lnTo>
                    <a:pt x="192430" y="78130"/>
                  </a:lnTo>
                  <a:lnTo>
                    <a:pt x="195694" y="81394"/>
                  </a:lnTo>
                  <a:lnTo>
                    <a:pt x="203784" y="81394"/>
                  </a:lnTo>
                  <a:lnTo>
                    <a:pt x="207048" y="78130"/>
                  </a:lnTo>
                  <a:lnTo>
                    <a:pt x="207048" y="70053"/>
                  </a:lnTo>
                  <a:close/>
                </a:path>
                <a:path w="397510" h="504189">
                  <a:moveTo>
                    <a:pt x="244741" y="37528"/>
                  </a:moveTo>
                  <a:lnTo>
                    <a:pt x="228930" y="7772"/>
                  </a:lnTo>
                  <a:lnTo>
                    <a:pt x="228930" y="30226"/>
                  </a:lnTo>
                  <a:lnTo>
                    <a:pt x="168109" y="30226"/>
                  </a:lnTo>
                  <a:lnTo>
                    <a:pt x="171373" y="23964"/>
                  </a:lnTo>
                  <a:lnTo>
                    <a:pt x="176339" y="19024"/>
                  </a:lnTo>
                  <a:lnTo>
                    <a:pt x="182613" y="15786"/>
                  </a:lnTo>
                  <a:lnTo>
                    <a:pt x="189826" y="14617"/>
                  </a:lnTo>
                  <a:lnTo>
                    <a:pt x="207213" y="14617"/>
                  </a:lnTo>
                  <a:lnTo>
                    <a:pt x="214426" y="15786"/>
                  </a:lnTo>
                  <a:lnTo>
                    <a:pt x="220713" y="19024"/>
                  </a:lnTo>
                  <a:lnTo>
                    <a:pt x="225666" y="23964"/>
                  </a:lnTo>
                  <a:lnTo>
                    <a:pt x="228930" y="30226"/>
                  </a:lnTo>
                  <a:lnTo>
                    <a:pt x="228930" y="7772"/>
                  </a:lnTo>
                  <a:lnTo>
                    <a:pt x="221805" y="2959"/>
                  </a:lnTo>
                  <a:lnTo>
                    <a:pt x="207213" y="0"/>
                  </a:lnTo>
                  <a:lnTo>
                    <a:pt x="189826" y="0"/>
                  </a:lnTo>
                  <a:lnTo>
                    <a:pt x="175234" y="2959"/>
                  </a:lnTo>
                  <a:lnTo>
                    <a:pt x="163309" y="11010"/>
                  </a:lnTo>
                  <a:lnTo>
                    <a:pt x="155257" y="22936"/>
                  </a:lnTo>
                  <a:lnTo>
                    <a:pt x="152298" y="37528"/>
                  </a:lnTo>
                  <a:lnTo>
                    <a:pt x="152298" y="41567"/>
                  </a:lnTo>
                  <a:lnTo>
                    <a:pt x="155575" y="44843"/>
                  </a:lnTo>
                  <a:lnTo>
                    <a:pt x="241477" y="44843"/>
                  </a:lnTo>
                  <a:lnTo>
                    <a:pt x="244741" y="41567"/>
                  </a:lnTo>
                  <a:lnTo>
                    <a:pt x="244741" y="37528"/>
                  </a:lnTo>
                  <a:close/>
                </a:path>
                <a:path w="397510" h="504189">
                  <a:moveTo>
                    <a:pt x="248894" y="73596"/>
                  </a:moveTo>
                  <a:lnTo>
                    <a:pt x="247637" y="70040"/>
                  </a:lnTo>
                  <a:lnTo>
                    <a:pt x="247383" y="69608"/>
                  </a:lnTo>
                  <a:lnTo>
                    <a:pt x="247091" y="69265"/>
                  </a:lnTo>
                  <a:lnTo>
                    <a:pt x="244030" y="66192"/>
                  </a:lnTo>
                  <a:lnTo>
                    <a:pt x="239102" y="66192"/>
                  </a:lnTo>
                  <a:lnTo>
                    <a:pt x="235750" y="69608"/>
                  </a:lnTo>
                  <a:lnTo>
                    <a:pt x="235508" y="70040"/>
                  </a:lnTo>
                  <a:lnTo>
                    <a:pt x="235013" y="70827"/>
                  </a:lnTo>
                  <a:lnTo>
                    <a:pt x="234619" y="71704"/>
                  </a:lnTo>
                  <a:lnTo>
                    <a:pt x="234480" y="72186"/>
                  </a:lnTo>
                  <a:lnTo>
                    <a:pt x="234429" y="72618"/>
                  </a:lnTo>
                  <a:lnTo>
                    <a:pt x="234327" y="73113"/>
                  </a:lnTo>
                  <a:lnTo>
                    <a:pt x="234289" y="73596"/>
                  </a:lnTo>
                  <a:lnTo>
                    <a:pt x="234289" y="76034"/>
                  </a:lnTo>
                  <a:lnTo>
                    <a:pt x="235013" y="77889"/>
                  </a:lnTo>
                  <a:lnTo>
                    <a:pt x="236423" y="79248"/>
                  </a:lnTo>
                  <a:lnTo>
                    <a:pt x="237794" y="80619"/>
                  </a:lnTo>
                  <a:lnTo>
                    <a:pt x="239598" y="81394"/>
                  </a:lnTo>
                  <a:lnTo>
                    <a:pt x="241592" y="81394"/>
                  </a:lnTo>
                  <a:lnTo>
                    <a:pt x="243535" y="81394"/>
                  </a:lnTo>
                  <a:lnTo>
                    <a:pt x="245338" y="80619"/>
                  </a:lnTo>
                  <a:lnTo>
                    <a:pt x="247434" y="78574"/>
                  </a:lnTo>
                  <a:lnTo>
                    <a:pt x="247980" y="77736"/>
                  </a:lnTo>
                  <a:lnTo>
                    <a:pt x="248310" y="76860"/>
                  </a:lnTo>
                  <a:lnTo>
                    <a:pt x="248704" y="75984"/>
                  </a:lnTo>
                  <a:lnTo>
                    <a:pt x="248894" y="75057"/>
                  </a:lnTo>
                  <a:lnTo>
                    <a:pt x="248894" y="73596"/>
                  </a:lnTo>
                  <a:close/>
                </a:path>
                <a:path w="397510" h="504189">
                  <a:moveTo>
                    <a:pt x="397040" y="55651"/>
                  </a:moveTo>
                  <a:lnTo>
                    <a:pt x="393776" y="52374"/>
                  </a:lnTo>
                  <a:lnTo>
                    <a:pt x="382435" y="52374"/>
                  </a:lnTo>
                  <a:lnTo>
                    <a:pt x="382435" y="66992"/>
                  </a:lnTo>
                  <a:lnTo>
                    <a:pt x="382435" y="489102"/>
                  </a:lnTo>
                  <a:lnTo>
                    <a:pt x="14617" y="489102"/>
                  </a:lnTo>
                  <a:lnTo>
                    <a:pt x="14617" y="66992"/>
                  </a:lnTo>
                  <a:lnTo>
                    <a:pt x="112369" y="66992"/>
                  </a:lnTo>
                  <a:lnTo>
                    <a:pt x="112369" y="84035"/>
                  </a:lnTo>
                  <a:lnTo>
                    <a:pt x="40614" y="84035"/>
                  </a:lnTo>
                  <a:lnTo>
                    <a:pt x="37338" y="87312"/>
                  </a:lnTo>
                  <a:lnTo>
                    <a:pt x="37338" y="463892"/>
                  </a:lnTo>
                  <a:lnTo>
                    <a:pt x="40614" y="467169"/>
                  </a:lnTo>
                  <a:lnTo>
                    <a:pt x="358876" y="467169"/>
                  </a:lnTo>
                  <a:lnTo>
                    <a:pt x="362165" y="463892"/>
                  </a:lnTo>
                  <a:lnTo>
                    <a:pt x="362165" y="452551"/>
                  </a:lnTo>
                  <a:lnTo>
                    <a:pt x="362165" y="87312"/>
                  </a:lnTo>
                  <a:lnTo>
                    <a:pt x="358889" y="84048"/>
                  </a:lnTo>
                  <a:lnTo>
                    <a:pt x="347535" y="84035"/>
                  </a:lnTo>
                  <a:lnTo>
                    <a:pt x="347535" y="98653"/>
                  </a:lnTo>
                  <a:lnTo>
                    <a:pt x="347535" y="452551"/>
                  </a:lnTo>
                  <a:lnTo>
                    <a:pt x="51968" y="452551"/>
                  </a:lnTo>
                  <a:lnTo>
                    <a:pt x="51968" y="98653"/>
                  </a:lnTo>
                  <a:lnTo>
                    <a:pt x="113880" y="98653"/>
                  </a:lnTo>
                  <a:lnTo>
                    <a:pt x="118135" y="107200"/>
                  </a:lnTo>
                  <a:lnTo>
                    <a:pt x="124701" y="113893"/>
                  </a:lnTo>
                  <a:lnTo>
                    <a:pt x="133083" y="118262"/>
                  </a:lnTo>
                  <a:lnTo>
                    <a:pt x="142113" y="119722"/>
                  </a:lnTo>
                  <a:lnTo>
                    <a:pt x="142113" y="153835"/>
                  </a:lnTo>
                  <a:lnTo>
                    <a:pt x="145389" y="157099"/>
                  </a:lnTo>
                  <a:lnTo>
                    <a:pt x="253720" y="157099"/>
                  </a:lnTo>
                  <a:lnTo>
                    <a:pt x="256984" y="153835"/>
                  </a:lnTo>
                  <a:lnTo>
                    <a:pt x="256984" y="142494"/>
                  </a:lnTo>
                  <a:lnTo>
                    <a:pt x="256984" y="119811"/>
                  </a:lnTo>
                  <a:lnTo>
                    <a:pt x="256984" y="119392"/>
                  </a:lnTo>
                  <a:lnTo>
                    <a:pt x="263956" y="118262"/>
                  </a:lnTo>
                  <a:lnTo>
                    <a:pt x="272338" y="113893"/>
                  </a:lnTo>
                  <a:lnTo>
                    <a:pt x="278904" y="107200"/>
                  </a:lnTo>
                  <a:lnTo>
                    <a:pt x="279895" y="105206"/>
                  </a:lnTo>
                  <a:lnTo>
                    <a:pt x="283146" y="98653"/>
                  </a:lnTo>
                  <a:lnTo>
                    <a:pt x="347535" y="98653"/>
                  </a:lnTo>
                  <a:lnTo>
                    <a:pt x="347535" y="84035"/>
                  </a:lnTo>
                  <a:lnTo>
                    <a:pt x="284683" y="84035"/>
                  </a:lnTo>
                  <a:lnTo>
                    <a:pt x="284683" y="66992"/>
                  </a:lnTo>
                  <a:lnTo>
                    <a:pt x="382435" y="66992"/>
                  </a:lnTo>
                  <a:lnTo>
                    <a:pt x="382435" y="52374"/>
                  </a:lnTo>
                  <a:lnTo>
                    <a:pt x="275285" y="52374"/>
                  </a:lnTo>
                  <a:lnTo>
                    <a:pt x="273380" y="53187"/>
                  </a:lnTo>
                  <a:lnTo>
                    <a:pt x="270624" y="56070"/>
                  </a:lnTo>
                  <a:lnTo>
                    <a:pt x="269913" y="57975"/>
                  </a:lnTo>
                  <a:lnTo>
                    <a:pt x="269976" y="59956"/>
                  </a:lnTo>
                  <a:lnTo>
                    <a:pt x="270027" y="87312"/>
                  </a:lnTo>
                  <a:lnTo>
                    <a:pt x="269900" y="90690"/>
                  </a:lnTo>
                  <a:lnTo>
                    <a:pt x="269811" y="91694"/>
                  </a:lnTo>
                  <a:lnTo>
                    <a:pt x="269722" y="92773"/>
                  </a:lnTo>
                  <a:lnTo>
                    <a:pt x="269201" y="98983"/>
                  </a:lnTo>
                  <a:lnTo>
                    <a:pt x="262483" y="105206"/>
                  </a:lnTo>
                  <a:lnTo>
                    <a:pt x="253720" y="105206"/>
                  </a:lnTo>
                  <a:lnTo>
                    <a:pt x="242379" y="105194"/>
                  </a:lnTo>
                  <a:lnTo>
                    <a:pt x="242379" y="119824"/>
                  </a:lnTo>
                  <a:lnTo>
                    <a:pt x="242379" y="142494"/>
                  </a:lnTo>
                  <a:lnTo>
                    <a:pt x="156730" y="142494"/>
                  </a:lnTo>
                  <a:lnTo>
                    <a:pt x="156730" y="119824"/>
                  </a:lnTo>
                  <a:lnTo>
                    <a:pt x="242379" y="119824"/>
                  </a:lnTo>
                  <a:lnTo>
                    <a:pt x="242379" y="105194"/>
                  </a:lnTo>
                  <a:lnTo>
                    <a:pt x="145389" y="105194"/>
                  </a:lnTo>
                  <a:lnTo>
                    <a:pt x="134556" y="105206"/>
                  </a:lnTo>
                  <a:lnTo>
                    <a:pt x="127838" y="98983"/>
                  </a:lnTo>
                  <a:lnTo>
                    <a:pt x="127812" y="98653"/>
                  </a:lnTo>
                  <a:lnTo>
                    <a:pt x="127304" y="92760"/>
                  </a:lnTo>
                  <a:lnTo>
                    <a:pt x="127152" y="90741"/>
                  </a:lnTo>
                  <a:lnTo>
                    <a:pt x="127127" y="90576"/>
                  </a:lnTo>
                  <a:lnTo>
                    <a:pt x="127038" y="89636"/>
                  </a:lnTo>
                  <a:lnTo>
                    <a:pt x="126974" y="66992"/>
                  </a:lnTo>
                  <a:lnTo>
                    <a:pt x="127063" y="59956"/>
                  </a:lnTo>
                  <a:lnTo>
                    <a:pt x="127139" y="57975"/>
                  </a:lnTo>
                  <a:lnTo>
                    <a:pt x="126403" y="56045"/>
                  </a:lnTo>
                  <a:lnTo>
                    <a:pt x="123647" y="53187"/>
                  </a:lnTo>
                  <a:lnTo>
                    <a:pt x="121754" y="52374"/>
                  </a:lnTo>
                  <a:lnTo>
                    <a:pt x="3276" y="52374"/>
                  </a:lnTo>
                  <a:lnTo>
                    <a:pt x="0" y="55651"/>
                  </a:lnTo>
                  <a:lnTo>
                    <a:pt x="0" y="500443"/>
                  </a:lnTo>
                  <a:lnTo>
                    <a:pt x="3276" y="503720"/>
                  </a:lnTo>
                  <a:lnTo>
                    <a:pt x="393776" y="503720"/>
                  </a:lnTo>
                  <a:lnTo>
                    <a:pt x="397040" y="500443"/>
                  </a:lnTo>
                  <a:lnTo>
                    <a:pt x="397040" y="489102"/>
                  </a:lnTo>
                  <a:lnTo>
                    <a:pt x="397040" y="66992"/>
                  </a:lnTo>
                  <a:lnTo>
                    <a:pt x="397040" y="55651"/>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2584443" y="3009712"/>
              <a:ext cx="172163" cy="89585"/>
            </a:xfrm>
            <a:prstGeom prst="rect">
              <a:avLst/>
            </a:prstGeom>
          </p:spPr>
        </p:pic>
        <p:sp>
          <p:nvSpPr>
            <p:cNvPr id="9" name="object 9"/>
            <p:cNvSpPr/>
            <p:nvPr/>
          </p:nvSpPr>
          <p:spPr>
            <a:xfrm>
              <a:off x="2487714" y="3005492"/>
              <a:ext cx="483870" cy="4438015"/>
            </a:xfrm>
            <a:custGeom>
              <a:avLst/>
              <a:gdLst/>
              <a:ahLst/>
              <a:cxnLst/>
              <a:rect l="l" t="t" r="r" b="b"/>
              <a:pathLst>
                <a:path w="483869" h="4438015">
                  <a:moveTo>
                    <a:pt x="98958" y="4355706"/>
                  </a:moveTo>
                  <a:lnTo>
                    <a:pt x="96672" y="4344416"/>
                  </a:lnTo>
                  <a:lnTo>
                    <a:pt x="93611" y="4339869"/>
                  </a:lnTo>
                  <a:lnTo>
                    <a:pt x="90436" y="4335183"/>
                  </a:lnTo>
                  <a:lnTo>
                    <a:pt x="85750" y="4332033"/>
                  </a:lnTo>
                  <a:lnTo>
                    <a:pt x="85750" y="4346981"/>
                  </a:lnTo>
                  <a:lnTo>
                    <a:pt x="85750" y="4364444"/>
                  </a:lnTo>
                  <a:lnTo>
                    <a:pt x="78651" y="4371556"/>
                  </a:lnTo>
                  <a:lnTo>
                    <a:pt x="61175" y="4371556"/>
                  </a:lnTo>
                  <a:lnTo>
                    <a:pt x="54076" y="4364444"/>
                  </a:lnTo>
                  <a:lnTo>
                    <a:pt x="54076" y="4346981"/>
                  </a:lnTo>
                  <a:lnTo>
                    <a:pt x="61175" y="4339869"/>
                  </a:lnTo>
                  <a:lnTo>
                    <a:pt x="78651" y="4339869"/>
                  </a:lnTo>
                  <a:lnTo>
                    <a:pt x="85750" y="4346981"/>
                  </a:lnTo>
                  <a:lnTo>
                    <a:pt x="85750" y="4332033"/>
                  </a:lnTo>
                  <a:lnTo>
                    <a:pt x="81203" y="4328960"/>
                  </a:lnTo>
                  <a:lnTo>
                    <a:pt x="69913" y="4326661"/>
                  </a:lnTo>
                  <a:lnTo>
                    <a:pt x="58623" y="4328960"/>
                  </a:lnTo>
                  <a:lnTo>
                    <a:pt x="49390" y="4335183"/>
                  </a:lnTo>
                  <a:lnTo>
                    <a:pt x="43154" y="4344416"/>
                  </a:lnTo>
                  <a:lnTo>
                    <a:pt x="40868" y="4355706"/>
                  </a:lnTo>
                  <a:lnTo>
                    <a:pt x="43154" y="4367009"/>
                  </a:lnTo>
                  <a:lnTo>
                    <a:pt x="49390" y="4376242"/>
                  </a:lnTo>
                  <a:lnTo>
                    <a:pt x="58623" y="4382465"/>
                  </a:lnTo>
                  <a:lnTo>
                    <a:pt x="69913" y="4384751"/>
                  </a:lnTo>
                  <a:lnTo>
                    <a:pt x="81203" y="4382465"/>
                  </a:lnTo>
                  <a:lnTo>
                    <a:pt x="90436" y="4376242"/>
                  </a:lnTo>
                  <a:lnTo>
                    <a:pt x="93599" y="4371556"/>
                  </a:lnTo>
                  <a:lnTo>
                    <a:pt x="96672" y="4367009"/>
                  </a:lnTo>
                  <a:lnTo>
                    <a:pt x="98958" y="4355706"/>
                  </a:lnTo>
                  <a:close/>
                </a:path>
                <a:path w="483869" h="4438015">
                  <a:moveTo>
                    <a:pt x="103047" y="4159364"/>
                  </a:moveTo>
                  <a:lnTo>
                    <a:pt x="100088" y="4156405"/>
                  </a:lnTo>
                  <a:lnTo>
                    <a:pt x="40805" y="4156405"/>
                  </a:lnTo>
                  <a:lnTo>
                    <a:pt x="37846" y="4159364"/>
                  </a:lnTo>
                  <a:lnTo>
                    <a:pt x="37846" y="4166654"/>
                  </a:lnTo>
                  <a:lnTo>
                    <a:pt x="40805" y="4169613"/>
                  </a:lnTo>
                  <a:lnTo>
                    <a:pt x="96443" y="4169613"/>
                  </a:lnTo>
                  <a:lnTo>
                    <a:pt x="100088" y="4169613"/>
                  </a:lnTo>
                  <a:lnTo>
                    <a:pt x="103047" y="4166654"/>
                  </a:lnTo>
                  <a:lnTo>
                    <a:pt x="103047" y="4159364"/>
                  </a:lnTo>
                  <a:close/>
                </a:path>
                <a:path w="483869" h="4438015">
                  <a:moveTo>
                    <a:pt x="103047" y="4135501"/>
                  </a:moveTo>
                  <a:lnTo>
                    <a:pt x="100088" y="4132542"/>
                  </a:lnTo>
                  <a:lnTo>
                    <a:pt x="40805" y="4132542"/>
                  </a:lnTo>
                  <a:lnTo>
                    <a:pt x="37846" y="4135501"/>
                  </a:lnTo>
                  <a:lnTo>
                    <a:pt x="37846" y="4142790"/>
                  </a:lnTo>
                  <a:lnTo>
                    <a:pt x="40805" y="4145750"/>
                  </a:lnTo>
                  <a:lnTo>
                    <a:pt x="96443" y="4145750"/>
                  </a:lnTo>
                  <a:lnTo>
                    <a:pt x="100088" y="4145750"/>
                  </a:lnTo>
                  <a:lnTo>
                    <a:pt x="103047" y="4142790"/>
                  </a:lnTo>
                  <a:lnTo>
                    <a:pt x="103047" y="4135501"/>
                  </a:lnTo>
                  <a:close/>
                </a:path>
                <a:path w="483869" h="4438015">
                  <a:moveTo>
                    <a:pt x="103047" y="4111637"/>
                  </a:moveTo>
                  <a:lnTo>
                    <a:pt x="100088" y="4108678"/>
                  </a:lnTo>
                  <a:lnTo>
                    <a:pt x="40805" y="4108678"/>
                  </a:lnTo>
                  <a:lnTo>
                    <a:pt x="37846" y="4111637"/>
                  </a:lnTo>
                  <a:lnTo>
                    <a:pt x="37846" y="4118927"/>
                  </a:lnTo>
                  <a:lnTo>
                    <a:pt x="40805" y="4121886"/>
                  </a:lnTo>
                  <a:lnTo>
                    <a:pt x="96443" y="4121886"/>
                  </a:lnTo>
                  <a:lnTo>
                    <a:pt x="100088" y="4121886"/>
                  </a:lnTo>
                  <a:lnTo>
                    <a:pt x="103047" y="4118927"/>
                  </a:lnTo>
                  <a:lnTo>
                    <a:pt x="103047" y="4111637"/>
                  </a:lnTo>
                  <a:close/>
                </a:path>
                <a:path w="483869" h="4438015">
                  <a:moveTo>
                    <a:pt x="103047" y="4087774"/>
                  </a:moveTo>
                  <a:lnTo>
                    <a:pt x="100088" y="4084815"/>
                  </a:lnTo>
                  <a:lnTo>
                    <a:pt x="40805" y="4084815"/>
                  </a:lnTo>
                  <a:lnTo>
                    <a:pt x="37846" y="4087774"/>
                  </a:lnTo>
                  <a:lnTo>
                    <a:pt x="37846" y="4095064"/>
                  </a:lnTo>
                  <a:lnTo>
                    <a:pt x="40805" y="4098023"/>
                  </a:lnTo>
                  <a:lnTo>
                    <a:pt x="96443" y="4098023"/>
                  </a:lnTo>
                  <a:lnTo>
                    <a:pt x="100088" y="4098023"/>
                  </a:lnTo>
                  <a:lnTo>
                    <a:pt x="103047" y="4095064"/>
                  </a:lnTo>
                  <a:lnTo>
                    <a:pt x="103047" y="4087774"/>
                  </a:lnTo>
                  <a:close/>
                </a:path>
                <a:path w="483869" h="4438015">
                  <a:moveTo>
                    <a:pt x="103047" y="4063911"/>
                  </a:moveTo>
                  <a:lnTo>
                    <a:pt x="100088" y="4060952"/>
                  </a:lnTo>
                  <a:lnTo>
                    <a:pt x="40805" y="4060952"/>
                  </a:lnTo>
                  <a:lnTo>
                    <a:pt x="37846" y="4063911"/>
                  </a:lnTo>
                  <a:lnTo>
                    <a:pt x="37846" y="4071201"/>
                  </a:lnTo>
                  <a:lnTo>
                    <a:pt x="40805" y="4074160"/>
                  </a:lnTo>
                  <a:lnTo>
                    <a:pt x="96443" y="4074160"/>
                  </a:lnTo>
                  <a:lnTo>
                    <a:pt x="100088" y="4074160"/>
                  </a:lnTo>
                  <a:lnTo>
                    <a:pt x="103047" y="4071201"/>
                  </a:lnTo>
                  <a:lnTo>
                    <a:pt x="103047" y="4063911"/>
                  </a:lnTo>
                  <a:close/>
                </a:path>
                <a:path w="483869" h="4438015">
                  <a:moveTo>
                    <a:pt x="140906" y="3993654"/>
                  </a:moveTo>
                  <a:lnTo>
                    <a:pt x="137947" y="3990695"/>
                  </a:lnTo>
                  <a:lnTo>
                    <a:pt x="127698" y="3990695"/>
                  </a:lnTo>
                  <a:lnTo>
                    <a:pt x="127698" y="4003903"/>
                  </a:lnTo>
                  <a:lnTo>
                    <a:pt x="127698" y="4424261"/>
                  </a:lnTo>
                  <a:lnTo>
                    <a:pt x="13208" y="4424261"/>
                  </a:lnTo>
                  <a:lnTo>
                    <a:pt x="13208" y="4003903"/>
                  </a:lnTo>
                  <a:lnTo>
                    <a:pt x="127698" y="4003903"/>
                  </a:lnTo>
                  <a:lnTo>
                    <a:pt x="127698" y="3990695"/>
                  </a:lnTo>
                  <a:lnTo>
                    <a:pt x="2959" y="3990695"/>
                  </a:lnTo>
                  <a:lnTo>
                    <a:pt x="0" y="3993654"/>
                  </a:lnTo>
                  <a:lnTo>
                    <a:pt x="0" y="4434497"/>
                  </a:lnTo>
                  <a:lnTo>
                    <a:pt x="2959" y="4437456"/>
                  </a:lnTo>
                  <a:lnTo>
                    <a:pt x="137947" y="4437456"/>
                  </a:lnTo>
                  <a:lnTo>
                    <a:pt x="140906" y="4434497"/>
                  </a:lnTo>
                  <a:lnTo>
                    <a:pt x="140906" y="4424261"/>
                  </a:lnTo>
                  <a:lnTo>
                    <a:pt x="140906" y="4003903"/>
                  </a:lnTo>
                  <a:lnTo>
                    <a:pt x="140906" y="3993654"/>
                  </a:lnTo>
                  <a:close/>
                </a:path>
                <a:path w="483869" h="4438015">
                  <a:moveTo>
                    <a:pt x="255574" y="4355706"/>
                  </a:moveTo>
                  <a:lnTo>
                    <a:pt x="253288" y="4344416"/>
                  </a:lnTo>
                  <a:lnTo>
                    <a:pt x="250215" y="4339869"/>
                  </a:lnTo>
                  <a:lnTo>
                    <a:pt x="247053" y="4335183"/>
                  </a:lnTo>
                  <a:lnTo>
                    <a:pt x="242366" y="4332033"/>
                  </a:lnTo>
                  <a:lnTo>
                    <a:pt x="242366" y="4346981"/>
                  </a:lnTo>
                  <a:lnTo>
                    <a:pt x="242366" y="4364444"/>
                  </a:lnTo>
                  <a:lnTo>
                    <a:pt x="235267" y="4371556"/>
                  </a:lnTo>
                  <a:lnTo>
                    <a:pt x="217792" y="4371556"/>
                  </a:lnTo>
                  <a:lnTo>
                    <a:pt x="210693" y="4364444"/>
                  </a:lnTo>
                  <a:lnTo>
                    <a:pt x="210693" y="4346981"/>
                  </a:lnTo>
                  <a:lnTo>
                    <a:pt x="217792" y="4339869"/>
                  </a:lnTo>
                  <a:lnTo>
                    <a:pt x="235267" y="4339869"/>
                  </a:lnTo>
                  <a:lnTo>
                    <a:pt x="242366" y="4346981"/>
                  </a:lnTo>
                  <a:lnTo>
                    <a:pt x="242366" y="4332033"/>
                  </a:lnTo>
                  <a:lnTo>
                    <a:pt x="237820" y="4328960"/>
                  </a:lnTo>
                  <a:lnTo>
                    <a:pt x="226529" y="4326661"/>
                  </a:lnTo>
                  <a:lnTo>
                    <a:pt x="215226" y="4328960"/>
                  </a:lnTo>
                  <a:lnTo>
                    <a:pt x="205994" y="4335183"/>
                  </a:lnTo>
                  <a:lnTo>
                    <a:pt x="199771" y="4344416"/>
                  </a:lnTo>
                  <a:lnTo>
                    <a:pt x="197485" y="4355706"/>
                  </a:lnTo>
                  <a:lnTo>
                    <a:pt x="199771" y="4367009"/>
                  </a:lnTo>
                  <a:lnTo>
                    <a:pt x="205994" y="4376242"/>
                  </a:lnTo>
                  <a:lnTo>
                    <a:pt x="215226" y="4382465"/>
                  </a:lnTo>
                  <a:lnTo>
                    <a:pt x="226529" y="4384751"/>
                  </a:lnTo>
                  <a:lnTo>
                    <a:pt x="237820" y="4382465"/>
                  </a:lnTo>
                  <a:lnTo>
                    <a:pt x="247053" y="4376242"/>
                  </a:lnTo>
                  <a:lnTo>
                    <a:pt x="250215" y="4371556"/>
                  </a:lnTo>
                  <a:lnTo>
                    <a:pt x="253288" y="4367009"/>
                  </a:lnTo>
                  <a:lnTo>
                    <a:pt x="255574" y="4355706"/>
                  </a:lnTo>
                  <a:close/>
                </a:path>
                <a:path w="483869" h="4438015">
                  <a:moveTo>
                    <a:pt x="259397" y="4159364"/>
                  </a:moveTo>
                  <a:lnTo>
                    <a:pt x="256438" y="4156405"/>
                  </a:lnTo>
                  <a:lnTo>
                    <a:pt x="197142" y="4156405"/>
                  </a:lnTo>
                  <a:lnTo>
                    <a:pt x="194195" y="4159364"/>
                  </a:lnTo>
                  <a:lnTo>
                    <a:pt x="194195" y="4166654"/>
                  </a:lnTo>
                  <a:lnTo>
                    <a:pt x="197142" y="4169613"/>
                  </a:lnTo>
                  <a:lnTo>
                    <a:pt x="252793" y="4169613"/>
                  </a:lnTo>
                  <a:lnTo>
                    <a:pt x="256438" y="4169613"/>
                  </a:lnTo>
                  <a:lnTo>
                    <a:pt x="259397" y="4166654"/>
                  </a:lnTo>
                  <a:lnTo>
                    <a:pt x="259397" y="4159364"/>
                  </a:lnTo>
                  <a:close/>
                </a:path>
                <a:path w="483869" h="4438015">
                  <a:moveTo>
                    <a:pt x="259397" y="4135501"/>
                  </a:moveTo>
                  <a:lnTo>
                    <a:pt x="256438" y="4132542"/>
                  </a:lnTo>
                  <a:lnTo>
                    <a:pt x="197142" y="4132542"/>
                  </a:lnTo>
                  <a:lnTo>
                    <a:pt x="194195" y="4135501"/>
                  </a:lnTo>
                  <a:lnTo>
                    <a:pt x="194195" y="4142790"/>
                  </a:lnTo>
                  <a:lnTo>
                    <a:pt x="197142" y="4145750"/>
                  </a:lnTo>
                  <a:lnTo>
                    <a:pt x="252793" y="4145750"/>
                  </a:lnTo>
                  <a:lnTo>
                    <a:pt x="256438" y="4145750"/>
                  </a:lnTo>
                  <a:lnTo>
                    <a:pt x="259397" y="4142790"/>
                  </a:lnTo>
                  <a:lnTo>
                    <a:pt x="259397" y="4135501"/>
                  </a:lnTo>
                  <a:close/>
                </a:path>
                <a:path w="483869" h="4438015">
                  <a:moveTo>
                    <a:pt x="259397" y="4111637"/>
                  </a:moveTo>
                  <a:lnTo>
                    <a:pt x="256438" y="4108678"/>
                  </a:lnTo>
                  <a:lnTo>
                    <a:pt x="197142" y="4108678"/>
                  </a:lnTo>
                  <a:lnTo>
                    <a:pt x="194195" y="4111637"/>
                  </a:lnTo>
                  <a:lnTo>
                    <a:pt x="194195" y="4118927"/>
                  </a:lnTo>
                  <a:lnTo>
                    <a:pt x="197142" y="4121886"/>
                  </a:lnTo>
                  <a:lnTo>
                    <a:pt x="252793" y="4121886"/>
                  </a:lnTo>
                  <a:lnTo>
                    <a:pt x="256438" y="4121886"/>
                  </a:lnTo>
                  <a:lnTo>
                    <a:pt x="259397" y="4118927"/>
                  </a:lnTo>
                  <a:lnTo>
                    <a:pt x="259397" y="4111637"/>
                  </a:lnTo>
                  <a:close/>
                </a:path>
                <a:path w="483869" h="4438015">
                  <a:moveTo>
                    <a:pt x="259397" y="4087774"/>
                  </a:moveTo>
                  <a:lnTo>
                    <a:pt x="256438" y="4084815"/>
                  </a:lnTo>
                  <a:lnTo>
                    <a:pt x="197142" y="4084815"/>
                  </a:lnTo>
                  <a:lnTo>
                    <a:pt x="194195" y="4087774"/>
                  </a:lnTo>
                  <a:lnTo>
                    <a:pt x="194195" y="4095064"/>
                  </a:lnTo>
                  <a:lnTo>
                    <a:pt x="197142" y="4098023"/>
                  </a:lnTo>
                  <a:lnTo>
                    <a:pt x="252793" y="4098023"/>
                  </a:lnTo>
                  <a:lnTo>
                    <a:pt x="256438" y="4098023"/>
                  </a:lnTo>
                  <a:lnTo>
                    <a:pt x="259397" y="4095064"/>
                  </a:lnTo>
                  <a:lnTo>
                    <a:pt x="259397" y="4087774"/>
                  </a:lnTo>
                  <a:close/>
                </a:path>
                <a:path w="483869" h="4438015">
                  <a:moveTo>
                    <a:pt x="259397" y="4063911"/>
                  </a:moveTo>
                  <a:lnTo>
                    <a:pt x="256438" y="4060952"/>
                  </a:lnTo>
                  <a:lnTo>
                    <a:pt x="197142" y="4060952"/>
                  </a:lnTo>
                  <a:lnTo>
                    <a:pt x="194195" y="4063911"/>
                  </a:lnTo>
                  <a:lnTo>
                    <a:pt x="194195" y="4071201"/>
                  </a:lnTo>
                  <a:lnTo>
                    <a:pt x="197142" y="4074160"/>
                  </a:lnTo>
                  <a:lnTo>
                    <a:pt x="252793" y="4074160"/>
                  </a:lnTo>
                  <a:lnTo>
                    <a:pt x="256438" y="4074160"/>
                  </a:lnTo>
                  <a:lnTo>
                    <a:pt x="259397" y="4071201"/>
                  </a:lnTo>
                  <a:lnTo>
                    <a:pt x="259397" y="4063911"/>
                  </a:lnTo>
                  <a:close/>
                </a:path>
                <a:path w="483869" h="4438015">
                  <a:moveTo>
                    <a:pt x="297256" y="3993654"/>
                  </a:moveTo>
                  <a:lnTo>
                    <a:pt x="294297" y="3990695"/>
                  </a:lnTo>
                  <a:lnTo>
                    <a:pt x="284048" y="3990695"/>
                  </a:lnTo>
                  <a:lnTo>
                    <a:pt x="284048" y="4003903"/>
                  </a:lnTo>
                  <a:lnTo>
                    <a:pt x="284048" y="4424261"/>
                  </a:lnTo>
                  <a:lnTo>
                    <a:pt x="169557" y="4424261"/>
                  </a:lnTo>
                  <a:lnTo>
                    <a:pt x="169557" y="4003903"/>
                  </a:lnTo>
                  <a:lnTo>
                    <a:pt x="284048" y="4003903"/>
                  </a:lnTo>
                  <a:lnTo>
                    <a:pt x="284048" y="3990695"/>
                  </a:lnTo>
                  <a:lnTo>
                    <a:pt x="159308" y="3990695"/>
                  </a:lnTo>
                  <a:lnTo>
                    <a:pt x="156349" y="3993654"/>
                  </a:lnTo>
                  <a:lnTo>
                    <a:pt x="156349" y="4434497"/>
                  </a:lnTo>
                  <a:lnTo>
                    <a:pt x="159308" y="4437456"/>
                  </a:lnTo>
                  <a:lnTo>
                    <a:pt x="294297" y="4437456"/>
                  </a:lnTo>
                  <a:lnTo>
                    <a:pt x="297256" y="4434497"/>
                  </a:lnTo>
                  <a:lnTo>
                    <a:pt x="297256" y="4424261"/>
                  </a:lnTo>
                  <a:lnTo>
                    <a:pt x="297256" y="4003903"/>
                  </a:lnTo>
                  <a:lnTo>
                    <a:pt x="297256" y="3993654"/>
                  </a:lnTo>
                  <a:close/>
                </a:path>
                <a:path w="483869" h="4438015">
                  <a:moveTo>
                    <a:pt x="412191" y="4355706"/>
                  </a:moveTo>
                  <a:lnTo>
                    <a:pt x="409905" y="4344416"/>
                  </a:lnTo>
                  <a:lnTo>
                    <a:pt x="406844" y="4339869"/>
                  </a:lnTo>
                  <a:lnTo>
                    <a:pt x="403682" y="4335183"/>
                  </a:lnTo>
                  <a:lnTo>
                    <a:pt x="398983" y="4332021"/>
                  </a:lnTo>
                  <a:lnTo>
                    <a:pt x="398983" y="4346981"/>
                  </a:lnTo>
                  <a:lnTo>
                    <a:pt x="398983" y="4364444"/>
                  </a:lnTo>
                  <a:lnTo>
                    <a:pt x="391883" y="4371556"/>
                  </a:lnTo>
                  <a:lnTo>
                    <a:pt x="374408" y="4371556"/>
                  </a:lnTo>
                  <a:lnTo>
                    <a:pt x="367309" y="4364444"/>
                  </a:lnTo>
                  <a:lnTo>
                    <a:pt x="367309" y="4346981"/>
                  </a:lnTo>
                  <a:lnTo>
                    <a:pt x="374408" y="4339869"/>
                  </a:lnTo>
                  <a:lnTo>
                    <a:pt x="391883" y="4339869"/>
                  </a:lnTo>
                  <a:lnTo>
                    <a:pt x="398983" y="4346981"/>
                  </a:lnTo>
                  <a:lnTo>
                    <a:pt x="398983" y="4332021"/>
                  </a:lnTo>
                  <a:lnTo>
                    <a:pt x="394449" y="4328960"/>
                  </a:lnTo>
                  <a:lnTo>
                    <a:pt x="383146" y="4326661"/>
                  </a:lnTo>
                  <a:lnTo>
                    <a:pt x="371856" y="4328960"/>
                  </a:lnTo>
                  <a:lnTo>
                    <a:pt x="362623" y="4335183"/>
                  </a:lnTo>
                  <a:lnTo>
                    <a:pt x="356387" y="4344416"/>
                  </a:lnTo>
                  <a:lnTo>
                    <a:pt x="354101" y="4355706"/>
                  </a:lnTo>
                  <a:lnTo>
                    <a:pt x="356387" y="4367009"/>
                  </a:lnTo>
                  <a:lnTo>
                    <a:pt x="362623" y="4376242"/>
                  </a:lnTo>
                  <a:lnTo>
                    <a:pt x="371856" y="4382465"/>
                  </a:lnTo>
                  <a:lnTo>
                    <a:pt x="383146" y="4384751"/>
                  </a:lnTo>
                  <a:lnTo>
                    <a:pt x="394449" y="4382465"/>
                  </a:lnTo>
                  <a:lnTo>
                    <a:pt x="403682" y="4376242"/>
                  </a:lnTo>
                  <a:lnTo>
                    <a:pt x="406831" y="4371556"/>
                  </a:lnTo>
                  <a:lnTo>
                    <a:pt x="409905" y="4367009"/>
                  </a:lnTo>
                  <a:lnTo>
                    <a:pt x="412191" y="4355706"/>
                  </a:lnTo>
                  <a:close/>
                </a:path>
                <a:path w="483869" h="4438015">
                  <a:moveTo>
                    <a:pt x="415747" y="4159364"/>
                  </a:moveTo>
                  <a:lnTo>
                    <a:pt x="412788" y="4156405"/>
                  </a:lnTo>
                  <a:lnTo>
                    <a:pt x="353491" y="4156405"/>
                  </a:lnTo>
                  <a:lnTo>
                    <a:pt x="350545" y="4159364"/>
                  </a:lnTo>
                  <a:lnTo>
                    <a:pt x="350545" y="4166654"/>
                  </a:lnTo>
                  <a:lnTo>
                    <a:pt x="353491" y="4169613"/>
                  </a:lnTo>
                  <a:lnTo>
                    <a:pt x="409143" y="4169613"/>
                  </a:lnTo>
                  <a:lnTo>
                    <a:pt x="412788" y="4169613"/>
                  </a:lnTo>
                  <a:lnTo>
                    <a:pt x="415747" y="4166654"/>
                  </a:lnTo>
                  <a:lnTo>
                    <a:pt x="415747" y="4159364"/>
                  </a:lnTo>
                  <a:close/>
                </a:path>
                <a:path w="483869" h="4438015">
                  <a:moveTo>
                    <a:pt x="415747" y="4135501"/>
                  </a:moveTo>
                  <a:lnTo>
                    <a:pt x="412788" y="4132542"/>
                  </a:lnTo>
                  <a:lnTo>
                    <a:pt x="353491" y="4132542"/>
                  </a:lnTo>
                  <a:lnTo>
                    <a:pt x="350545" y="4135501"/>
                  </a:lnTo>
                  <a:lnTo>
                    <a:pt x="350545" y="4142790"/>
                  </a:lnTo>
                  <a:lnTo>
                    <a:pt x="353491" y="4145750"/>
                  </a:lnTo>
                  <a:lnTo>
                    <a:pt x="409143" y="4145750"/>
                  </a:lnTo>
                  <a:lnTo>
                    <a:pt x="412788" y="4145750"/>
                  </a:lnTo>
                  <a:lnTo>
                    <a:pt x="415747" y="4142790"/>
                  </a:lnTo>
                  <a:lnTo>
                    <a:pt x="415747" y="4135501"/>
                  </a:lnTo>
                  <a:close/>
                </a:path>
                <a:path w="483869" h="4438015">
                  <a:moveTo>
                    <a:pt x="415747" y="4111637"/>
                  </a:moveTo>
                  <a:lnTo>
                    <a:pt x="412788" y="4108678"/>
                  </a:lnTo>
                  <a:lnTo>
                    <a:pt x="353491" y="4108678"/>
                  </a:lnTo>
                  <a:lnTo>
                    <a:pt x="350545" y="4111637"/>
                  </a:lnTo>
                  <a:lnTo>
                    <a:pt x="350545" y="4118927"/>
                  </a:lnTo>
                  <a:lnTo>
                    <a:pt x="353491" y="4121886"/>
                  </a:lnTo>
                  <a:lnTo>
                    <a:pt x="409143" y="4121886"/>
                  </a:lnTo>
                  <a:lnTo>
                    <a:pt x="412788" y="4121886"/>
                  </a:lnTo>
                  <a:lnTo>
                    <a:pt x="415747" y="4118927"/>
                  </a:lnTo>
                  <a:lnTo>
                    <a:pt x="415747" y="4111637"/>
                  </a:lnTo>
                  <a:close/>
                </a:path>
                <a:path w="483869" h="4438015">
                  <a:moveTo>
                    <a:pt x="415747" y="4087774"/>
                  </a:moveTo>
                  <a:lnTo>
                    <a:pt x="412788" y="4084815"/>
                  </a:lnTo>
                  <a:lnTo>
                    <a:pt x="353491" y="4084815"/>
                  </a:lnTo>
                  <a:lnTo>
                    <a:pt x="350545" y="4087774"/>
                  </a:lnTo>
                  <a:lnTo>
                    <a:pt x="350545" y="4095064"/>
                  </a:lnTo>
                  <a:lnTo>
                    <a:pt x="353491" y="4098023"/>
                  </a:lnTo>
                  <a:lnTo>
                    <a:pt x="409143" y="4098023"/>
                  </a:lnTo>
                  <a:lnTo>
                    <a:pt x="412788" y="4098023"/>
                  </a:lnTo>
                  <a:lnTo>
                    <a:pt x="415747" y="4095064"/>
                  </a:lnTo>
                  <a:lnTo>
                    <a:pt x="415747" y="4087774"/>
                  </a:lnTo>
                  <a:close/>
                </a:path>
                <a:path w="483869" h="4438015">
                  <a:moveTo>
                    <a:pt x="415747" y="4063911"/>
                  </a:moveTo>
                  <a:lnTo>
                    <a:pt x="412788" y="4060952"/>
                  </a:lnTo>
                  <a:lnTo>
                    <a:pt x="353491" y="4060952"/>
                  </a:lnTo>
                  <a:lnTo>
                    <a:pt x="350545" y="4063911"/>
                  </a:lnTo>
                  <a:lnTo>
                    <a:pt x="350545" y="4071201"/>
                  </a:lnTo>
                  <a:lnTo>
                    <a:pt x="353491" y="4074160"/>
                  </a:lnTo>
                  <a:lnTo>
                    <a:pt x="409143" y="4074160"/>
                  </a:lnTo>
                  <a:lnTo>
                    <a:pt x="412788" y="4074160"/>
                  </a:lnTo>
                  <a:lnTo>
                    <a:pt x="415747" y="4071201"/>
                  </a:lnTo>
                  <a:lnTo>
                    <a:pt x="415747" y="4063911"/>
                  </a:lnTo>
                  <a:close/>
                </a:path>
                <a:path w="483869" h="4438015">
                  <a:moveTo>
                    <a:pt x="453605" y="3993654"/>
                  </a:moveTo>
                  <a:lnTo>
                    <a:pt x="450646" y="3990695"/>
                  </a:lnTo>
                  <a:lnTo>
                    <a:pt x="440397" y="3990695"/>
                  </a:lnTo>
                  <a:lnTo>
                    <a:pt x="440397" y="4003903"/>
                  </a:lnTo>
                  <a:lnTo>
                    <a:pt x="440397" y="4424261"/>
                  </a:lnTo>
                  <a:lnTo>
                    <a:pt x="325907" y="4424261"/>
                  </a:lnTo>
                  <a:lnTo>
                    <a:pt x="325907" y="4003903"/>
                  </a:lnTo>
                  <a:lnTo>
                    <a:pt x="440397" y="4003903"/>
                  </a:lnTo>
                  <a:lnTo>
                    <a:pt x="440397" y="3990695"/>
                  </a:lnTo>
                  <a:lnTo>
                    <a:pt x="315658" y="3990695"/>
                  </a:lnTo>
                  <a:lnTo>
                    <a:pt x="312699" y="3993654"/>
                  </a:lnTo>
                  <a:lnTo>
                    <a:pt x="312699" y="4434497"/>
                  </a:lnTo>
                  <a:lnTo>
                    <a:pt x="315658" y="4437456"/>
                  </a:lnTo>
                  <a:lnTo>
                    <a:pt x="450646" y="4437456"/>
                  </a:lnTo>
                  <a:lnTo>
                    <a:pt x="453605" y="4434497"/>
                  </a:lnTo>
                  <a:lnTo>
                    <a:pt x="453605" y="4424261"/>
                  </a:lnTo>
                  <a:lnTo>
                    <a:pt x="453605" y="4003903"/>
                  </a:lnTo>
                  <a:lnTo>
                    <a:pt x="453605" y="3993654"/>
                  </a:lnTo>
                  <a:close/>
                </a:path>
                <a:path w="483869" h="4438015">
                  <a:moveTo>
                    <a:pt x="483831" y="276847"/>
                  </a:moveTo>
                  <a:lnTo>
                    <a:pt x="480568" y="273570"/>
                  </a:lnTo>
                  <a:lnTo>
                    <a:pt x="472490" y="273570"/>
                  </a:lnTo>
                  <a:lnTo>
                    <a:pt x="469226" y="276847"/>
                  </a:lnTo>
                  <a:lnTo>
                    <a:pt x="469226" y="394131"/>
                  </a:lnTo>
                  <a:lnTo>
                    <a:pt x="458876" y="394131"/>
                  </a:lnTo>
                  <a:lnTo>
                    <a:pt x="458876" y="95770"/>
                  </a:lnTo>
                  <a:lnTo>
                    <a:pt x="458876" y="84429"/>
                  </a:lnTo>
                  <a:lnTo>
                    <a:pt x="456831" y="82397"/>
                  </a:lnTo>
                  <a:lnTo>
                    <a:pt x="456438" y="81000"/>
                  </a:lnTo>
                  <a:lnTo>
                    <a:pt x="444258" y="38798"/>
                  </a:lnTo>
                  <a:lnTo>
                    <a:pt x="444258" y="95770"/>
                  </a:lnTo>
                  <a:lnTo>
                    <a:pt x="444258" y="397408"/>
                  </a:lnTo>
                  <a:lnTo>
                    <a:pt x="444258" y="405472"/>
                  </a:lnTo>
                  <a:lnTo>
                    <a:pt x="444258" y="416788"/>
                  </a:lnTo>
                  <a:lnTo>
                    <a:pt x="442874" y="416788"/>
                  </a:lnTo>
                  <a:lnTo>
                    <a:pt x="431533" y="416788"/>
                  </a:lnTo>
                  <a:lnTo>
                    <a:pt x="431533" y="431393"/>
                  </a:lnTo>
                  <a:lnTo>
                    <a:pt x="431533" y="454101"/>
                  </a:lnTo>
                  <a:lnTo>
                    <a:pt x="423621" y="454101"/>
                  </a:lnTo>
                  <a:lnTo>
                    <a:pt x="423621" y="431393"/>
                  </a:lnTo>
                  <a:lnTo>
                    <a:pt x="431533" y="431393"/>
                  </a:lnTo>
                  <a:lnTo>
                    <a:pt x="431533" y="416788"/>
                  </a:lnTo>
                  <a:lnTo>
                    <a:pt x="412280" y="416788"/>
                  </a:lnTo>
                  <a:lnTo>
                    <a:pt x="410895" y="416788"/>
                  </a:lnTo>
                  <a:lnTo>
                    <a:pt x="410895" y="95770"/>
                  </a:lnTo>
                  <a:lnTo>
                    <a:pt x="444258" y="95770"/>
                  </a:lnTo>
                  <a:lnTo>
                    <a:pt x="444258" y="38798"/>
                  </a:lnTo>
                  <a:lnTo>
                    <a:pt x="442772" y="33642"/>
                  </a:lnTo>
                  <a:lnTo>
                    <a:pt x="441248" y="28359"/>
                  </a:lnTo>
                  <a:lnTo>
                    <a:pt x="441248" y="81000"/>
                  </a:lnTo>
                  <a:lnTo>
                    <a:pt x="413905" y="81000"/>
                  </a:lnTo>
                  <a:lnTo>
                    <a:pt x="427570" y="33642"/>
                  </a:lnTo>
                  <a:lnTo>
                    <a:pt x="441248" y="81000"/>
                  </a:lnTo>
                  <a:lnTo>
                    <a:pt x="441248" y="28359"/>
                  </a:lnTo>
                  <a:lnTo>
                    <a:pt x="433692" y="2146"/>
                  </a:lnTo>
                  <a:lnTo>
                    <a:pt x="430834" y="0"/>
                  </a:lnTo>
                  <a:lnTo>
                    <a:pt x="424319" y="0"/>
                  </a:lnTo>
                  <a:lnTo>
                    <a:pt x="421462" y="2146"/>
                  </a:lnTo>
                  <a:lnTo>
                    <a:pt x="398284" y="82423"/>
                  </a:lnTo>
                  <a:lnTo>
                    <a:pt x="396278" y="84429"/>
                  </a:lnTo>
                  <a:lnTo>
                    <a:pt x="396278" y="428129"/>
                  </a:lnTo>
                  <a:lnTo>
                    <a:pt x="399554" y="431393"/>
                  </a:lnTo>
                  <a:lnTo>
                    <a:pt x="409003" y="431393"/>
                  </a:lnTo>
                  <a:lnTo>
                    <a:pt x="409003" y="465442"/>
                  </a:lnTo>
                  <a:lnTo>
                    <a:pt x="412280" y="468718"/>
                  </a:lnTo>
                  <a:lnTo>
                    <a:pt x="442874" y="468718"/>
                  </a:lnTo>
                  <a:lnTo>
                    <a:pt x="446151" y="465442"/>
                  </a:lnTo>
                  <a:lnTo>
                    <a:pt x="446151" y="454101"/>
                  </a:lnTo>
                  <a:lnTo>
                    <a:pt x="446151" y="431393"/>
                  </a:lnTo>
                  <a:lnTo>
                    <a:pt x="455599" y="431393"/>
                  </a:lnTo>
                  <a:lnTo>
                    <a:pt x="458876" y="428129"/>
                  </a:lnTo>
                  <a:lnTo>
                    <a:pt x="458876" y="416788"/>
                  </a:lnTo>
                  <a:lnTo>
                    <a:pt x="458876" y="408749"/>
                  </a:lnTo>
                  <a:lnTo>
                    <a:pt x="476529" y="408749"/>
                  </a:lnTo>
                  <a:lnTo>
                    <a:pt x="480568" y="408749"/>
                  </a:lnTo>
                  <a:lnTo>
                    <a:pt x="483831" y="405472"/>
                  </a:lnTo>
                  <a:lnTo>
                    <a:pt x="483831" y="276847"/>
                  </a:lnTo>
                  <a:close/>
                </a:path>
              </a:pathLst>
            </a:custGeom>
            <a:solidFill>
              <a:srgbClr val="FFFFFF"/>
            </a:solidFill>
          </p:spPr>
          <p:txBody>
            <a:bodyPr wrap="square" lIns="0" tIns="0" rIns="0" bIns="0" rtlCol="0"/>
            <a:lstStyle/>
            <a:p>
              <a:endParaRPr/>
            </a:p>
          </p:txBody>
        </p:sp>
      </p:grpSp>
      <p:sp>
        <p:nvSpPr>
          <p:cNvPr id="10" name="object 10"/>
          <p:cNvSpPr/>
          <p:nvPr/>
        </p:nvSpPr>
        <p:spPr>
          <a:xfrm>
            <a:off x="6642100" y="10421708"/>
            <a:ext cx="265430" cy="270510"/>
          </a:xfrm>
          <a:custGeom>
            <a:avLst/>
            <a:gdLst/>
            <a:ahLst/>
            <a:cxnLst/>
            <a:rect l="l" t="t" r="r" b="b"/>
            <a:pathLst>
              <a:path w="265429" h="270509">
                <a:moveTo>
                  <a:pt x="0" y="0"/>
                </a:moveTo>
                <a:lnTo>
                  <a:pt x="264883" y="0"/>
                </a:lnTo>
                <a:lnTo>
                  <a:pt x="264883" y="270294"/>
                </a:lnTo>
                <a:lnTo>
                  <a:pt x="0" y="270294"/>
                </a:lnTo>
                <a:lnTo>
                  <a:pt x="0" y="0"/>
                </a:lnTo>
                <a:close/>
              </a:path>
            </a:pathLst>
          </a:custGeom>
          <a:solidFill>
            <a:srgbClr val="AB0E1E"/>
          </a:solid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765"/>
              </a:lnSpc>
            </a:pPr>
            <a:r>
              <a:rPr dirty="0"/>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61432" y="692439"/>
            <a:ext cx="3869690" cy="9215120"/>
          </a:xfrm>
          <a:prstGeom prst="rect">
            <a:avLst/>
          </a:prstGeom>
        </p:spPr>
        <p:txBody>
          <a:bodyPr vert="horz" wrap="square" lIns="0" tIns="12700" rIns="0" bIns="0" rtlCol="0">
            <a:spAutoFit/>
          </a:bodyPr>
          <a:lstStyle/>
          <a:p>
            <a:pPr marL="12700" marR="5715">
              <a:lnSpc>
                <a:spcPct val="100000"/>
              </a:lnSpc>
              <a:spcBef>
                <a:spcPts val="100"/>
              </a:spcBef>
            </a:pPr>
            <a:r>
              <a:rPr sz="1150" dirty="0">
                <a:solidFill>
                  <a:srgbClr val="243444"/>
                </a:solidFill>
                <a:latin typeface="Calibri"/>
                <a:cs typeface="Calibri"/>
              </a:rPr>
              <a:t>This might necessitate scaling up exis</a:t>
            </a:r>
            <a:r>
              <a:rPr lang="en-US" sz="1150" dirty="0">
                <a:solidFill>
                  <a:srgbClr val="243444"/>
                </a:solidFill>
                <a:latin typeface="Calibri"/>
                <a:cs typeface="Calibri"/>
              </a:rPr>
              <a:t>ti</a:t>
            </a:r>
            <a:r>
              <a:rPr sz="1150" dirty="0">
                <a:solidFill>
                  <a:srgbClr val="243444"/>
                </a:solidFill>
                <a:latin typeface="Calibri"/>
                <a:cs typeface="Calibri"/>
              </a:rPr>
              <a:t>ng technology to  accommodate newer data generated on these pla</a:t>
            </a:r>
            <a:r>
              <a:rPr lang="en-US" sz="1150" dirty="0">
                <a:solidFill>
                  <a:srgbClr val="243444"/>
                </a:solidFill>
                <a:latin typeface="Calibri"/>
                <a:cs typeface="Calibri"/>
              </a:rPr>
              <a:t>tf</a:t>
            </a:r>
            <a:r>
              <a:rPr sz="1150" dirty="0">
                <a:solidFill>
                  <a:srgbClr val="243444"/>
                </a:solidFill>
                <a:latin typeface="Calibri"/>
                <a:cs typeface="Calibri"/>
              </a:rPr>
              <a:t>orms or  homogenize the data collected before running further analysis  with tradi</a:t>
            </a:r>
            <a:r>
              <a:rPr lang="en-US" sz="1150" dirty="0">
                <a:solidFill>
                  <a:srgbClr val="243444"/>
                </a:solidFill>
                <a:latin typeface="Calibri"/>
                <a:cs typeface="Calibri"/>
              </a:rPr>
              <a:t>ti</a:t>
            </a:r>
            <a:r>
              <a:rPr sz="1150" dirty="0">
                <a:solidFill>
                  <a:srgbClr val="243444"/>
                </a:solidFill>
                <a:latin typeface="Calibri"/>
                <a:cs typeface="Calibri"/>
              </a:rPr>
              <a:t>onal tools. Depending on the volume of data to be  analyzed using AI/ML tools is cri</a:t>
            </a:r>
            <a:r>
              <a:rPr lang="en-US" sz="1150" dirty="0">
                <a:solidFill>
                  <a:srgbClr val="243444"/>
                </a:solidFill>
                <a:latin typeface="Calibri"/>
                <a:cs typeface="Calibri"/>
              </a:rPr>
              <a:t>ti</a:t>
            </a:r>
            <a:r>
              <a:rPr sz="1150" dirty="0">
                <a:solidFill>
                  <a:srgbClr val="243444"/>
                </a:solidFill>
                <a:latin typeface="Calibri"/>
                <a:cs typeface="Calibri"/>
              </a:rPr>
              <a:t>cal. Either way, the inves</a:t>
            </a:r>
            <a:r>
              <a:rPr lang="en-US" sz="1150" dirty="0">
                <a:solidFill>
                  <a:srgbClr val="243444"/>
                </a:solidFill>
                <a:latin typeface="Calibri"/>
                <a:cs typeface="Calibri"/>
              </a:rPr>
              <a:t>ti</a:t>
            </a:r>
            <a:r>
              <a:rPr sz="1150" dirty="0">
                <a:solidFill>
                  <a:srgbClr val="243444"/>
                </a:solidFill>
                <a:latin typeface="Calibri"/>
                <a:cs typeface="Calibri"/>
              </a:rPr>
              <a:t>gator  needs to have a comprehensive understanding of the number of  channels used in any organiza</a:t>
            </a:r>
            <a:r>
              <a:rPr lang="en-US" sz="1150" dirty="0">
                <a:solidFill>
                  <a:srgbClr val="243444"/>
                </a:solidFill>
                <a:latin typeface="Calibri"/>
                <a:cs typeface="Calibri"/>
              </a:rPr>
              <a:t>ti</a:t>
            </a:r>
            <a:r>
              <a:rPr sz="1150" dirty="0">
                <a:solidFill>
                  <a:srgbClr val="243444"/>
                </a:solidFill>
                <a:latin typeface="Calibri"/>
                <a:cs typeface="Calibri"/>
              </a:rPr>
              <a:t>on. This will help in assessing  where relevant informa</a:t>
            </a:r>
            <a:r>
              <a:rPr lang="en-US" sz="1150" dirty="0">
                <a:solidFill>
                  <a:srgbClr val="243444"/>
                </a:solidFill>
                <a:latin typeface="Calibri"/>
                <a:cs typeface="Calibri"/>
              </a:rPr>
              <a:t>ti</a:t>
            </a:r>
            <a:r>
              <a:rPr sz="1150" dirty="0">
                <a:solidFill>
                  <a:srgbClr val="243444"/>
                </a:solidFill>
                <a:latin typeface="Calibri"/>
                <a:cs typeface="Calibri"/>
              </a:rPr>
              <a:t>on resides on company servers, and  how it can be extracted from the cloud such that no data source  is le</a:t>
            </a:r>
            <a:r>
              <a:rPr lang="en-US" sz="1150" dirty="0">
                <a:solidFill>
                  <a:srgbClr val="243444"/>
                </a:solidFill>
                <a:latin typeface="Calibri"/>
                <a:cs typeface="Calibri"/>
              </a:rPr>
              <a:t>ft</a:t>
            </a:r>
            <a:r>
              <a:rPr sz="1150" dirty="0">
                <a:solidFill>
                  <a:srgbClr val="243444"/>
                </a:solidFill>
                <a:latin typeface="Calibri"/>
                <a:cs typeface="Calibri"/>
              </a:rPr>
              <a:t> untapped.</a:t>
            </a:r>
            <a:endParaRPr sz="1150" dirty="0">
              <a:latin typeface="Calibri"/>
              <a:cs typeface="Calibri"/>
            </a:endParaRPr>
          </a:p>
          <a:p>
            <a:pPr>
              <a:lnSpc>
                <a:spcPct val="100000"/>
              </a:lnSpc>
              <a:spcBef>
                <a:spcPts val="60"/>
              </a:spcBef>
            </a:pPr>
            <a:endParaRPr sz="950" dirty="0">
              <a:latin typeface="Calibri"/>
              <a:cs typeface="Calibri"/>
            </a:endParaRPr>
          </a:p>
          <a:p>
            <a:pPr marL="12700">
              <a:lnSpc>
                <a:spcPct val="100000"/>
              </a:lnSpc>
            </a:pPr>
            <a:r>
              <a:rPr sz="1400" b="1" dirty="0">
                <a:solidFill>
                  <a:srgbClr val="AB0E1E"/>
                </a:solidFill>
                <a:latin typeface="Calibri"/>
                <a:cs typeface="Calibri"/>
              </a:rPr>
              <a:t>Enabling Technology</a:t>
            </a:r>
            <a:endParaRPr sz="1400" dirty="0">
              <a:latin typeface="Calibri"/>
              <a:cs typeface="Calibri"/>
            </a:endParaRPr>
          </a:p>
          <a:p>
            <a:pPr>
              <a:lnSpc>
                <a:spcPct val="100000"/>
              </a:lnSpc>
              <a:spcBef>
                <a:spcPts val="30"/>
              </a:spcBef>
            </a:pPr>
            <a:endParaRPr sz="900" dirty="0">
              <a:latin typeface="Calibri"/>
              <a:cs typeface="Calibri"/>
            </a:endParaRPr>
          </a:p>
          <a:p>
            <a:pPr marL="12700" marR="71755">
              <a:lnSpc>
                <a:spcPct val="100000"/>
              </a:lnSpc>
            </a:pPr>
            <a:r>
              <a:rPr sz="1150" dirty="0">
                <a:solidFill>
                  <a:srgbClr val="243444"/>
                </a:solidFill>
                <a:latin typeface="Calibri"/>
                <a:cs typeface="Calibri"/>
              </a:rPr>
              <a:t>Collec</a:t>
            </a:r>
            <a:r>
              <a:rPr lang="en-US" sz="1150" dirty="0">
                <a:solidFill>
                  <a:srgbClr val="243444"/>
                </a:solidFill>
                <a:latin typeface="Calibri"/>
                <a:cs typeface="Calibri"/>
              </a:rPr>
              <a:t>ti</a:t>
            </a:r>
            <a:r>
              <a:rPr sz="1150" dirty="0">
                <a:solidFill>
                  <a:srgbClr val="243444"/>
                </a:solidFill>
                <a:latin typeface="Calibri"/>
                <a:cs typeface="Calibri"/>
              </a:rPr>
              <a:t>ng data regarding “who knew what and when” may  appear to be straigh</a:t>
            </a:r>
            <a:r>
              <a:rPr lang="en-US" sz="1150" dirty="0">
                <a:solidFill>
                  <a:srgbClr val="243444"/>
                </a:solidFill>
                <a:latin typeface="Calibri"/>
                <a:cs typeface="Calibri"/>
              </a:rPr>
              <a:t>tf</a:t>
            </a:r>
            <a:r>
              <a:rPr sz="1150" dirty="0">
                <a:solidFill>
                  <a:srgbClr val="243444"/>
                </a:solidFill>
                <a:latin typeface="Calibri"/>
                <a:cs typeface="Calibri"/>
              </a:rPr>
              <a:t>orward but it is quite the opposite. Access  to equipment necessary for colla</a:t>
            </a:r>
            <a:r>
              <a:rPr lang="en-US" sz="1150" dirty="0">
                <a:solidFill>
                  <a:srgbClr val="243444"/>
                </a:solidFill>
                <a:latin typeface="Calibri"/>
                <a:cs typeface="Calibri"/>
              </a:rPr>
              <a:t>ti</a:t>
            </a:r>
            <a:r>
              <a:rPr sz="1150" dirty="0">
                <a:solidFill>
                  <a:srgbClr val="243444"/>
                </a:solidFill>
                <a:latin typeface="Calibri"/>
                <a:cs typeface="Calibri"/>
              </a:rPr>
              <a:t>ng and reviewing data might  be challenging due to remote working (and state imposed  lockdowns during COVID-19). Not all systems can be backed up  through online modes - necessita</a:t>
            </a:r>
            <a:r>
              <a:rPr lang="en-US" sz="1150" dirty="0">
                <a:solidFill>
                  <a:srgbClr val="243444"/>
                </a:solidFill>
                <a:latin typeface="Calibri"/>
                <a:cs typeface="Calibri"/>
              </a:rPr>
              <a:t>ti</a:t>
            </a:r>
            <a:r>
              <a:rPr sz="1150" dirty="0">
                <a:solidFill>
                  <a:srgbClr val="243444"/>
                </a:solidFill>
                <a:latin typeface="Calibri"/>
                <a:cs typeface="Calibri"/>
              </a:rPr>
              <a:t>ng the coopera</a:t>
            </a:r>
            <a:r>
              <a:rPr lang="en-US" sz="1150" dirty="0">
                <a:solidFill>
                  <a:srgbClr val="243444"/>
                </a:solidFill>
                <a:latin typeface="Calibri"/>
                <a:cs typeface="Calibri"/>
              </a:rPr>
              <a:t>ti</a:t>
            </a:r>
            <a:r>
              <a:rPr sz="1150" dirty="0">
                <a:solidFill>
                  <a:srgbClr val="243444"/>
                </a:solidFill>
                <a:latin typeface="Calibri"/>
                <a:cs typeface="Calibri"/>
              </a:rPr>
              <a:t>on of local  IT staﬀ.</a:t>
            </a:r>
            <a:endParaRPr sz="1150" dirty="0">
              <a:latin typeface="Calibri"/>
              <a:cs typeface="Calibri"/>
            </a:endParaRPr>
          </a:p>
          <a:p>
            <a:pPr>
              <a:lnSpc>
                <a:spcPct val="100000"/>
              </a:lnSpc>
              <a:spcBef>
                <a:spcPts val="10"/>
              </a:spcBef>
            </a:pPr>
            <a:endParaRPr sz="950" dirty="0">
              <a:latin typeface="Calibri"/>
              <a:cs typeface="Calibri"/>
            </a:endParaRPr>
          </a:p>
          <a:p>
            <a:pPr marL="12700">
              <a:lnSpc>
                <a:spcPct val="100000"/>
              </a:lnSpc>
              <a:spcBef>
                <a:spcPts val="5"/>
              </a:spcBef>
            </a:pPr>
            <a:r>
              <a:rPr sz="1150" dirty="0">
                <a:solidFill>
                  <a:srgbClr val="243444"/>
                </a:solidFill>
                <a:latin typeface="Calibri"/>
                <a:cs typeface="Calibri"/>
              </a:rPr>
              <a:t>Special technologies and skill sets are required to conduct</a:t>
            </a:r>
            <a:endParaRPr sz="1150" dirty="0">
              <a:latin typeface="Calibri"/>
              <a:cs typeface="Calibri"/>
            </a:endParaRPr>
          </a:p>
          <a:p>
            <a:pPr marL="12700" marR="21590">
              <a:lnSpc>
                <a:spcPct val="100000"/>
              </a:lnSpc>
            </a:pPr>
            <a:r>
              <a:rPr sz="1150" dirty="0">
                <a:solidFill>
                  <a:srgbClr val="243444"/>
                </a:solidFill>
                <a:latin typeface="Calibri"/>
                <a:cs typeface="Calibri"/>
              </a:rPr>
              <a:t>E-Discovery procedures online. A key challenge is the access to  uninterrupted high-speed internet and imaging so</a:t>
            </a:r>
            <a:r>
              <a:rPr lang="en-US" sz="1150" dirty="0">
                <a:solidFill>
                  <a:srgbClr val="243444"/>
                </a:solidFill>
                <a:latin typeface="Calibri"/>
                <a:cs typeface="Calibri"/>
              </a:rPr>
              <a:t>ft</a:t>
            </a:r>
            <a:r>
              <a:rPr sz="1150" dirty="0">
                <a:solidFill>
                  <a:srgbClr val="243444"/>
                </a:solidFill>
                <a:latin typeface="Calibri"/>
                <a:cs typeface="Calibri"/>
              </a:rPr>
              <a:t>ware which  can conduct online imaging. In addi</a:t>
            </a:r>
            <a:r>
              <a:rPr lang="en-US" sz="1150" dirty="0">
                <a:solidFill>
                  <a:srgbClr val="243444"/>
                </a:solidFill>
                <a:latin typeface="Calibri"/>
                <a:cs typeface="Calibri"/>
              </a:rPr>
              <a:t>ti</a:t>
            </a:r>
            <a:r>
              <a:rPr sz="1150" dirty="0">
                <a:solidFill>
                  <a:srgbClr val="243444"/>
                </a:solidFill>
                <a:latin typeface="Calibri"/>
                <a:cs typeface="Calibri"/>
              </a:rPr>
              <a:t>on, maintaining the sanctity  of data and chain of custody throughout the process of imaging  needs careful considera</a:t>
            </a:r>
            <a:r>
              <a:rPr lang="en-US" sz="1150" dirty="0">
                <a:solidFill>
                  <a:srgbClr val="243444"/>
                </a:solidFill>
                <a:latin typeface="Calibri"/>
                <a:cs typeface="Calibri"/>
              </a:rPr>
              <a:t>ti</a:t>
            </a:r>
            <a:r>
              <a:rPr sz="1150" dirty="0">
                <a:solidFill>
                  <a:srgbClr val="243444"/>
                </a:solidFill>
                <a:latin typeface="Calibri"/>
                <a:cs typeface="Calibri"/>
              </a:rPr>
              <a:t>on.</a:t>
            </a:r>
            <a:endParaRPr sz="1150" dirty="0">
              <a:latin typeface="Calibri"/>
              <a:cs typeface="Calibri"/>
            </a:endParaRPr>
          </a:p>
          <a:p>
            <a:pPr>
              <a:lnSpc>
                <a:spcPct val="100000"/>
              </a:lnSpc>
            </a:pPr>
            <a:endParaRPr sz="1100" dirty="0">
              <a:latin typeface="Calibri"/>
              <a:cs typeface="Calibri"/>
            </a:endParaRPr>
          </a:p>
          <a:p>
            <a:pPr>
              <a:lnSpc>
                <a:spcPct val="100000"/>
              </a:lnSpc>
              <a:spcBef>
                <a:spcPts val="70"/>
              </a:spcBef>
            </a:pPr>
            <a:endParaRPr sz="800" dirty="0">
              <a:latin typeface="Calibri"/>
              <a:cs typeface="Calibri"/>
            </a:endParaRPr>
          </a:p>
          <a:p>
            <a:pPr marL="12700">
              <a:lnSpc>
                <a:spcPct val="100000"/>
              </a:lnSpc>
            </a:pPr>
            <a:r>
              <a:rPr sz="1400" b="1" dirty="0">
                <a:solidFill>
                  <a:srgbClr val="AB0E1E"/>
                </a:solidFill>
                <a:latin typeface="Calibri"/>
                <a:cs typeface="Calibri"/>
              </a:rPr>
              <a:t>Conduc</a:t>
            </a:r>
            <a:r>
              <a:rPr lang="en-US" sz="1400" b="1" dirty="0">
                <a:solidFill>
                  <a:srgbClr val="AB0E1E"/>
                </a:solidFill>
                <a:latin typeface="Calibri"/>
                <a:cs typeface="Calibri"/>
              </a:rPr>
              <a:t>ti</a:t>
            </a:r>
            <a:r>
              <a:rPr sz="1400" b="1" dirty="0">
                <a:solidFill>
                  <a:srgbClr val="AB0E1E"/>
                </a:solidFill>
                <a:latin typeface="Calibri"/>
                <a:cs typeface="Calibri"/>
              </a:rPr>
              <a:t>ng Interviews</a:t>
            </a:r>
            <a:endParaRPr sz="1400" dirty="0">
              <a:latin typeface="Calibri"/>
              <a:cs typeface="Calibri"/>
            </a:endParaRPr>
          </a:p>
          <a:p>
            <a:pPr>
              <a:lnSpc>
                <a:spcPct val="100000"/>
              </a:lnSpc>
              <a:spcBef>
                <a:spcPts val="30"/>
              </a:spcBef>
            </a:pPr>
            <a:endParaRPr sz="900" dirty="0">
              <a:latin typeface="Calibri"/>
              <a:cs typeface="Calibri"/>
            </a:endParaRPr>
          </a:p>
          <a:p>
            <a:pPr marL="12700" marR="5080">
              <a:lnSpc>
                <a:spcPct val="100000"/>
              </a:lnSpc>
            </a:pPr>
            <a:r>
              <a:rPr sz="1150" dirty="0">
                <a:solidFill>
                  <a:srgbClr val="243444"/>
                </a:solidFill>
                <a:latin typeface="Calibri"/>
                <a:cs typeface="Calibri"/>
              </a:rPr>
              <a:t>A cri</a:t>
            </a:r>
            <a:r>
              <a:rPr lang="en-US" sz="1150" dirty="0">
                <a:solidFill>
                  <a:srgbClr val="243444"/>
                </a:solidFill>
                <a:latin typeface="Calibri"/>
                <a:cs typeface="Calibri"/>
              </a:rPr>
              <a:t>ti</a:t>
            </a:r>
            <a:r>
              <a:rPr sz="1150" dirty="0">
                <a:solidFill>
                  <a:srgbClr val="243444"/>
                </a:solidFill>
                <a:latin typeface="Calibri"/>
                <a:cs typeface="Calibri"/>
              </a:rPr>
              <a:t>cal aspect of interviews is the way ques</a:t>
            </a:r>
            <a:r>
              <a:rPr lang="en-US" sz="1150" dirty="0">
                <a:solidFill>
                  <a:srgbClr val="243444"/>
                </a:solidFill>
                <a:latin typeface="Calibri"/>
                <a:cs typeface="Calibri"/>
              </a:rPr>
              <a:t>ti</a:t>
            </a:r>
            <a:r>
              <a:rPr sz="1150" dirty="0">
                <a:solidFill>
                  <a:srgbClr val="243444"/>
                </a:solidFill>
                <a:latin typeface="Calibri"/>
                <a:cs typeface="Calibri"/>
              </a:rPr>
              <a:t>ons are framed.  While the queries have not changed per se, social distancing  requirements have made face-to-face interac</a:t>
            </a:r>
            <a:r>
              <a:rPr lang="en-US" sz="1150" dirty="0">
                <a:solidFill>
                  <a:srgbClr val="243444"/>
                </a:solidFill>
                <a:latin typeface="Calibri"/>
                <a:cs typeface="Calibri"/>
              </a:rPr>
              <a:t>ti</a:t>
            </a:r>
            <a:r>
              <a:rPr sz="1150" dirty="0">
                <a:solidFill>
                  <a:srgbClr val="243444"/>
                </a:solidFill>
                <a:latin typeface="Calibri"/>
                <a:cs typeface="Calibri"/>
              </a:rPr>
              <a:t>ons nearly  impossible and introduced new media for conduc</a:t>
            </a:r>
            <a:r>
              <a:rPr lang="en-US" sz="1150" dirty="0">
                <a:solidFill>
                  <a:srgbClr val="243444"/>
                </a:solidFill>
                <a:latin typeface="Calibri"/>
                <a:cs typeface="Calibri"/>
              </a:rPr>
              <a:t>ti</a:t>
            </a:r>
            <a:r>
              <a:rPr sz="1150" dirty="0">
                <a:solidFill>
                  <a:srgbClr val="243444"/>
                </a:solidFill>
                <a:latin typeface="Calibri"/>
                <a:cs typeface="Calibri"/>
              </a:rPr>
              <a:t>ng interviews.  One of the biggest limita</a:t>
            </a:r>
            <a:r>
              <a:rPr lang="en-US" sz="1150" dirty="0">
                <a:solidFill>
                  <a:srgbClr val="243444"/>
                </a:solidFill>
                <a:latin typeface="Calibri"/>
                <a:cs typeface="Calibri"/>
              </a:rPr>
              <a:t>ti</a:t>
            </a:r>
            <a:r>
              <a:rPr sz="1150" dirty="0">
                <a:solidFill>
                  <a:srgbClr val="243444"/>
                </a:solidFill>
                <a:latin typeface="Calibri"/>
                <a:cs typeface="Calibri"/>
              </a:rPr>
              <a:t>ons of 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ng in a remote  environment is that there is no physical control on the  environment of the interviewee/ poten</a:t>
            </a:r>
            <a:r>
              <a:rPr lang="en-US" sz="1150" dirty="0">
                <a:solidFill>
                  <a:srgbClr val="243444"/>
                </a:solidFill>
                <a:latin typeface="Calibri"/>
                <a:cs typeface="Calibri"/>
              </a:rPr>
              <a:t>ti</a:t>
            </a:r>
            <a:r>
              <a:rPr sz="1150" dirty="0">
                <a:solidFill>
                  <a:srgbClr val="243444"/>
                </a:solidFill>
                <a:latin typeface="Calibri"/>
                <a:cs typeface="Calibri"/>
              </a:rPr>
              <a:t>al fraudster. Suspects  can be in their comfort zones - the interviewers cannot have  physical control over the set-up for interroga</a:t>
            </a:r>
            <a:r>
              <a:rPr lang="en-US" sz="1150" dirty="0">
                <a:solidFill>
                  <a:srgbClr val="243444"/>
                </a:solidFill>
                <a:latin typeface="Calibri"/>
                <a:cs typeface="Calibri"/>
              </a:rPr>
              <a:t>ti</a:t>
            </a:r>
            <a:r>
              <a:rPr sz="1150" dirty="0">
                <a:solidFill>
                  <a:srgbClr val="243444"/>
                </a:solidFill>
                <a:latin typeface="Calibri"/>
                <a:cs typeface="Calibri"/>
              </a:rPr>
              <a:t>ons to avoid  distrac</a:t>
            </a:r>
            <a:r>
              <a:rPr lang="en-US" sz="1150" dirty="0">
                <a:solidFill>
                  <a:srgbClr val="243444"/>
                </a:solidFill>
                <a:latin typeface="Calibri"/>
                <a:cs typeface="Calibri"/>
              </a:rPr>
              <a:t>ti</a:t>
            </a:r>
            <a:r>
              <a:rPr sz="1150" dirty="0">
                <a:solidFill>
                  <a:srgbClr val="243444"/>
                </a:solidFill>
                <a:latin typeface="Calibri"/>
                <a:cs typeface="Calibri"/>
              </a:rPr>
              <a:t>ons. Even worse, the presence of unconnected people  cannot be detected and many </a:t>
            </a:r>
            <a:r>
              <a:rPr lang="en-US" sz="1150" dirty="0">
                <a:solidFill>
                  <a:srgbClr val="243444"/>
                </a:solidFill>
                <a:latin typeface="Calibri"/>
                <a:cs typeface="Calibri"/>
              </a:rPr>
              <a:t>ti</a:t>
            </a:r>
            <a:r>
              <a:rPr sz="1150" dirty="0">
                <a:solidFill>
                  <a:srgbClr val="243444"/>
                </a:solidFill>
                <a:latin typeface="Calibri"/>
                <a:cs typeface="Calibri"/>
              </a:rPr>
              <a:t>mes cannot be avoided. If a  suspect is being guided or prompted by any other person sharing  the same room there are limited measures an interviewer can  take to get sa</a:t>
            </a:r>
            <a:r>
              <a:rPr lang="en-US" sz="1150" dirty="0">
                <a:solidFill>
                  <a:srgbClr val="243444"/>
                </a:solidFill>
                <a:latin typeface="Calibri"/>
                <a:cs typeface="Calibri"/>
              </a:rPr>
              <a:t>ti</a:t>
            </a:r>
            <a:r>
              <a:rPr sz="1150" dirty="0">
                <a:solidFill>
                  <a:srgbClr val="243444"/>
                </a:solidFill>
                <a:latin typeface="Calibri"/>
                <a:cs typeface="Calibri"/>
              </a:rPr>
              <a:t>sfactory response. The inability to make  unannounced visits also reduces the eﬃcacy of interviews.</a:t>
            </a:r>
            <a:endParaRPr sz="1150" dirty="0">
              <a:latin typeface="Calibri"/>
              <a:cs typeface="Calibri"/>
            </a:endParaRPr>
          </a:p>
          <a:p>
            <a:pPr>
              <a:lnSpc>
                <a:spcPct val="100000"/>
              </a:lnSpc>
              <a:spcBef>
                <a:spcPts val="10"/>
              </a:spcBef>
            </a:pPr>
            <a:endParaRPr sz="950" dirty="0">
              <a:latin typeface="Calibri"/>
              <a:cs typeface="Calibri"/>
            </a:endParaRPr>
          </a:p>
          <a:p>
            <a:pPr marL="12700" marR="18415">
              <a:lnSpc>
                <a:spcPct val="100000"/>
              </a:lnSpc>
            </a:pPr>
            <a:r>
              <a:rPr sz="1150" dirty="0">
                <a:solidFill>
                  <a:srgbClr val="243444"/>
                </a:solidFill>
                <a:latin typeface="Calibri"/>
                <a:cs typeface="Calibri"/>
              </a:rPr>
              <a:t>Ensuring a secure communica</a:t>
            </a:r>
            <a:r>
              <a:rPr lang="en-US" sz="1150" dirty="0">
                <a:solidFill>
                  <a:srgbClr val="243444"/>
                </a:solidFill>
                <a:latin typeface="Calibri"/>
                <a:cs typeface="Calibri"/>
              </a:rPr>
              <a:t>ti</a:t>
            </a:r>
            <a:r>
              <a:rPr sz="1150" dirty="0">
                <a:solidFill>
                  <a:srgbClr val="243444"/>
                </a:solidFill>
                <a:latin typeface="Calibri"/>
                <a:cs typeface="Calibri"/>
              </a:rPr>
              <a:t>on line and that no one is  recording the interview without authoriza</a:t>
            </a:r>
            <a:r>
              <a:rPr lang="en-US" sz="1150" dirty="0">
                <a:solidFill>
                  <a:srgbClr val="243444"/>
                </a:solidFill>
                <a:latin typeface="Calibri"/>
                <a:cs typeface="Calibri"/>
              </a:rPr>
              <a:t>ti</a:t>
            </a:r>
            <a:r>
              <a:rPr sz="1150" dirty="0">
                <a:solidFill>
                  <a:srgbClr val="243444"/>
                </a:solidFill>
                <a:latin typeface="Calibri"/>
                <a:cs typeface="Calibri"/>
              </a:rPr>
              <a:t>on is yet another  challenge.Most online video calling pla</a:t>
            </a:r>
            <a:r>
              <a:rPr lang="en-US" sz="1150" dirty="0">
                <a:solidFill>
                  <a:srgbClr val="243444"/>
                </a:solidFill>
                <a:latin typeface="Calibri"/>
                <a:cs typeface="Calibri"/>
              </a:rPr>
              <a:t>tf</a:t>
            </a:r>
            <a:r>
              <a:rPr sz="1150" dirty="0">
                <a:solidFill>
                  <a:srgbClr val="243444"/>
                </a:solidFill>
                <a:latin typeface="Calibri"/>
                <a:cs typeface="Calibri"/>
              </a:rPr>
              <a:t>orms will inform the  par</a:t>
            </a:r>
            <a:r>
              <a:rPr lang="en-US" sz="1150" dirty="0">
                <a:solidFill>
                  <a:srgbClr val="243444"/>
                </a:solidFill>
                <a:latin typeface="Calibri"/>
                <a:cs typeface="Calibri"/>
              </a:rPr>
              <a:t>ti</a:t>
            </a:r>
            <a:r>
              <a:rPr sz="1150" dirty="0">
                <a:solidFill>
                  <a:srgbClr val="243444"/>
                </a:solidFill>
                <a:latin typeface="Calibri"/>
                <a:cs typeface="Calibri"/>
              </a:rPr>
              <a:t>cipants if the mee</a:t>
            </a:r>
            <a:r>
              <a:rPr lang="en-US" sz="1150" dirty="0">
                <a:solidFill>
                  <a:srgbClr val="243444"/>
                </a:solidFill>
                <a:latin typeface="Calibri"/>
                <a:cs typeface="Calibri"/>
              </a:rPr>
              <a:t>ti</a:t>
            </a:r>
            <a:r>
              <a:rPr sz="1150" dirty="0">
                <a:solidFill>
                  <a:srgbClr val="243444"/>
                </a:solidFill>
                <a:latin typeface="Calibri"/>
                <a:cs typeface="Calibri"/>
              </a:rPr>
              <a:t>ng is being recorded, but par</a:t>
            </a:r>
            <a:r>
              <a:rPr lang="en-US" sz="1150" dirty="0">
                <a:solidFill>
                  <a:srgbClr val="243444"/>
                </a:solidFill>
                <a:latin typeface="Calibri"/>
                <a:cs typeface="Calibri"/>
              </a:rPr>
              <a:t>ti</a:t>
            </a:r>
            <a:r>
              <a:rPr sz="1150" dirty="0">
                <a:solidFill>
                  <a:srgbClr val="243444"/>
                </a:solidFill>
                <a:latin typeface="Calibri"/>
                <a:cs typeface="Calibri"/>
              </a:rPr>
              <a:t>cipants  can record the interview discreetly.</a:t>
            </a:r>
            <a:endParaRPr sz="1150" dirty="0">
              <a:latin typeface="Calibri"/>
              <a:cs typeface="Calibri"/>
            </a:endParaRPr>
          </a:p>
        </p:txBody>
      </p:sp>
      <p:grpSp>
        <p:nvGrpSpPr>
          <p:cNvPr id="3" name="object 3"/>
          <p:cNvGrpSpPr/>
          <p:nvPr/>
        </p:nvGrpSpPr>
        <p:grpSpPr>
          <a:xfrm>
            <a:off x="0" y="0"/>
            <a:ext cx="3153410" cy="10692130"/>
            <a:chOff x="0" y="0"/>
            <a:chExt cx="3153410" cy="10692130"/>
          </a:xfrm>
        </p:grpSpPr>
        <p:pic>
          <p:nvPicPr>
            <p:cNvPr id="4" name="object 4"/>
            <p:cNvPicPr/>
            <p:nvPr/>
          </p:nvPicPr>
          <p:blipFill>
            <a:blip r:embed="rId2" cstate="print"/>
            <a:stretch>
              <a:fillRect/>
            </a:stretch>
          </p:blipFill>
          <p:spPr>
            <a:xfrm>
              <a:off x="0" y="0"/>
              <a:ext cx="2695079" cy="10692003"/>
            </a:xfrm>
            <a:prstGeom prst="rect">
              <a:avLst/>
            </a:prstGeom>
          </p:spPr>
        </p:pic>
        <p:sp>
          <p:nvSpPr>
            <p:cNvPr id="5" name="object 5"/>
            <p:cNvSpPr/>
            <p:nvPr/>
          </p:nvSpPr>
          <p:spPr>
            <a:xfrm>
              <a:off x="2266264" y="2337066"/>
              <a:ext cx="887094" cy="4032250"/>
            </a:xfrm>
            <a:custGeom>
              <a:avLst/>
              <a:gdLst/>
              <a:ahLst/>
              <a:cxnLst/>
              <a:rect l="l" t="t" r="r" b="b"/>
              <a:pathLst>
                <a:path w="887094" h="4032250">
                  <a:moveTo>
                    <a:pt x="887018" y="3588486"/>
                  </a:moveTo>
                  <a:lnTo>
                    <a:pt x="884415" y="3540150"/>
                  </a:lnTo>
                  <a:lnTo>
                    <a:pt x="876795" y="3493338"/>
                  </a:lnTo>
                  <a:lnTo>
                    <a:pt x="864412" y="3448304"/>
                  </a:lnTo>
                  <a:lnTo>
                    <a:pt x="847547" y="3405301"/>
                  </a:lnTo>
                  <a:lnTo>
                    <a:pt x="826465" y="3364636"/>
                  </a:lnTo>
                  <a:lnTo>
                    <a:pt x="801446" y="3326549"/>
                  </a:lnTo>
                  <a:lnTo>
                    <a:pt x="772756" y="3291332"/>
                  </a:lnTo>
                  <a:lnTo>
                    <a:pt x="740664" y="3259239"/>
                  </a:lnTo>
                  <a:lnTo>
                    <a:pt x="705446" y="3230537"/>
                  </a:lnTo>
                  <a:lnTo>
                    <a:pt x="667359" y="3205518"/>
                  </a:lnTo>
                  <a:lnTo>
                    <a:pt x="626681" y="3184448"/>
                  </a:lnTo>
                  <a:lnTo>
                    <a:pt x="583692" y="3167583"/>
                  </a:lnTo>
                  <a:lnTo>
                    <a:pt x="538657" y="3155200"/>
                  </a:lnTo>
                  <a:lnTo>
                    <a:pt x="491832" y="3147580"/>
                  </a:lnTo>
                  <a:lnTo>
                    <a:pt x="443509" y="3144977"/>
                  </a:lnTo>
                  <a:lnTo>
                    <a:pt x="395185" y="3147580"/>
                  </a:lnTo>
                  <a:lnTo>
                    <a:pt x="348373" y="3155200"/>
                  </a:lnTo>
                  <a:lnTo>
                    <a:pt x="303326" y="3167583"/>
                  </a:lnTo>
                  <a:lnTo>
                    <a:pt x="260337" y="3184448"/>
                  </a:lnTo>
                  <a:lnTo>
                    <a:pt x="219659" y="3205518"/>
                  </a:lnTo>
                  <a:lnTo>
                    <a:pt x="181584" y="3230537"/>
                  </a:lnTo>
                  <a:lnTo>
                    <a:pt x="146354" y="3259239"/>
                  </a:lnTo>
                  <a:lnTo>
                    <a:pt x="114261" y="3291332"/>
                  </a:lnTo>
                  <a:lnTo>
                    <a:pt x="85572" y="3326549"/>
                  </a:lnTo>
                  <a:lnTo>
                    <a:pt x="60553" y="3364636"/>
                  </a:lnTo>
                  <a:lnTo>
                    <a:pt x="39471" y="3405301"/>
                  </a:lnTo>
                  <a:lnTo>
                    <a:pt x="22618" y="3448304"/>
                  </a:lnTo>
                  <a:lnTo>
                    <a:pt x="10236" y="3493338"/>
                  </a:lnTo>
                  <a:lnTo>
                    <a:pt x="2603" y="3540150"/>
                  </a:lnTo>
                  <a:lnTo>
                    <a:pt x="0" y="3588486"/>
                  </a:lnTo>
                  <a:lnTo>
                    <a:pt x="2603" y="3636810"/>
                  </a:lnTo>
                  <a:lnTo>
                    <a:pt x="10236" y="3683622"/>
                  </a:lnTo>
                  <a:lnTo>
                    <a:pt x="22618" y="3728669"/>
                  </a:lnTo>
                  <a:lnTo>
                    <a:pt x="39471" y="3771658"/>
                  </a:lnTo>
                  <a:lnTo>
                    <a:pt x="60553" y="3812324"/>
                  </a:lnTo>
                  <a:lnTo>
                    <a:pt x="85572" y="3850411"/>
                  </a:lnTo>
                  <a:lnTo>
                    <a:pt x="114261" y="3885641"/>
                  </a:lnTo>
                  <a:lnTo>
                    <a:pt x="146354" y="3917734"/>
                  </a:lnTo>
                  <a:lnTo>
                    <a:pt x="181584" y="3946423"/>
                  </a:lnTo>
                  <a:lnTo>
                    <a:pt x="219659" y="3971442"/>
                  </a:lnTo>
                  <a:lnTo>
                    <a:pt x="260337" y="3992511"/>
                  </a:lnTo>
                  <a:lnTo>
                    <a:pt x="303326" y="4009377"/>
                  </a:lnTo>
                  <a:lnTo>
                    <a:pt x="348373" y="4021759"/>
                  </a:lnTo>
                  <a:lnTo>
                    <a:pt x="395185" y="4029392"/>
                  </a:lnTo>
                  <a:lnTo>
                    <a:pt x="443509" y="4031996"/>
                  </a:lnTo>
                  <a:lnTo>
                    <a:pt x="491832" y="4029392"/>
                  </a:lnTo>
                  <a:lnTo>
                    <a:pt x="538657" y="4021759"/>
                  </a:lnTo>
                  <a:lnTo>
                    <a:pt x="583692" y="4009377"/>
                  </a:lnTo>
                  <a:lnTo>
                    <a:pt x="626681" y="3992511"/>
                  </a:lnTo>
                  <a:lnTo>
                    <a:pt x="667359" y="3971442"/>
                  </a:lnTo>
                  <a:lnTo>
                    <a:pt x="705446" y="3946423"/>
                  </a:lnTo>
                  <a:lnTo>
                    <a:pt x="740664" y="3917734"/>
                  </a:lnTo>
                  <a:lnTo>
                    <a:pt x="772756" y="3885641"/>
                  </a:lnTo>
                  <a:lnTo>
                    <a:pt x="801446" y="3850411"/>
                  </a:lnTo>
                  <a:lnTo>
                    <a:pt x="826465" y="3812324"/>
                  </a:lnTo>
                  <a:lnTo>
                    <a:pt x="847547" y="3771658"/>
                  </a:lnTo>
                  <a:lnTo>
                    <a:pt x="864412" y="3728669"/>
                  </a:lnTo>
                  <a:lnTo>
                    <a:pt x="876795" y="3683622"/>
                  </a:lnTo>
                  <a:lnTo>
                    <a:pt x="884415" y="3636810"/>
                  </a:lnTo>
                  <a:lnTo>
                    <a:pt x="887018" y="3588486"/>
                  </a:lnTo>
                  <a:close/>
                </a:path>
                <a:path w="887094" h="4032250">
                  <a:moveTo>
                    <a:pt x="887018" y="443509"/>
                  </a:moveTo>
                  <a:lnTo>
                    <a:pt x="884415" y="395185"/>
                  </a:lnTo>
                  <a:lnTo>
                    <a:pt x="876795" y="348361"/>
                  </a:lnTo>
                  <a:lnTo>
                    <a:pt x="864412" y="303326"/>
                  </a:lnTo>
                  <a:lnTo>
                    <a:pt x="847547" y="260337"/>
                  </a:lnTo>
                  <a:lnTo>
                    <a:pt x="826465" y="219659"/>
                  </a:lnTo>
                  <a:lnTo>
                    <a:pt x="801446" y="181571"/>
                  </a:lnTo>
                  <a:lnTo>
                    <a:pt x="772756" y="146354"/>
                  </a:lnTo>
                  <a:lnTo>
                    <a:pt x="740664" y="114261"/>
                  </a:lnTo>
                  <a:lnTo>
                    <a:pt x="705446" y="85572"/>
                  </a:lnTo>
                  <a:lnTo>
                    <a:pt x="667359" y="60553"/>
                  </a:lnTo>
                  <a:lnTo>
                    <a:pt x="626681" y="39471"/>
                  </a:lnTo>
                  <a:lnTo>
                    <a:pt x="583692" y="22606"/>
                  </a:lnTo>
                  <a:lnTo>
                    <a:pt x="538657" y="10223"/>
                  </a:lnTo>
                  <a:lnTo>
                    <a:pt x="491832" y="2603"/>
                  </a:lnTo>
                  <a:lnTo>
                    <a:pt x="443509" y="0"/>
                  </a:lnTo>
                  <a:lnTo>
                    <a:pt x="395185" y="2603"/>
                  </a:lnTo>
                  <a:lnTo>
                    <a:pt x="348373" y="10223"/>
                  </a:lnTo>
                  <a:lnTo>
                    <a:pt x="303326" y="22606"/>
                  </a:lnTo>
                  <a:lnTo>
                    <a:pt x="260337" y="39471"/>
                  </a:lnTo>
                  <a:lnTo>
                    <a:pt x="219659" y="60553"/>
                  </a:lnTo>
                  <a:lnTo>
                    <a:pt x="181584" y="85572"/>
                  </a:lnTo>
                  <a:lnTo>
                    <a:pt x="146354" y="114261"/>
                  </a:lnTo>
                  <a:lnTo>
                    <a:pt x="114261" y="146354"/>
                  </a:lnTo>
                  <a:lnTo>
                    <a:pt x="85572" y="181571"/>
                  </a:lnTo>
                  <a:lnTo>
                    <a:pt x="60553" y="219659"/>
                  </a:lnTo>
                  <a:lnTo>
                    <a:pt x="39471" y="260337"/>
                  </a:lnTo>
                  <a:lnTo>
                    <a:pt x="22618" y="303326"/>
                  </a:lnTo>
                  <a:lnTo>
                    <a:pt x="10236" y="348361"/>
                  </a:lnTo>
                  <a:lnTo>
                    <a:pt x="2603" y="395185"/>
                  </a:lnTo>
                  <a:lnTo>
                    <a:pt x="0" y="443509"/>
                  </a:lnTo>
                  <a:lnTo>
                    <a:pt x="2603" y="491832"/>
                  </a:lnTo>
                  <a:lnTo>
                    <a:pt x="10236" y="538645"/>
                  </a:lnTo>
                  <a:lnTo>
                    <a:pt x="22618" y="583692"/>
                  </a:lnTo>
                  <a:lnTo>
                    <a:pt x="39471" y="626681"/>
                  </a:lnTo>
                  <a:lnTo>
                    <a:pt x="60553" y="667359"/>
                  </a:lnTo>
                  <a:lnTo>
                    <a:pt x="85572" y="705434"/>
                  </a:lnTo>
                  <a:lnTo>
                    <a:pt x="114261" y="740664"/>
                  </a:lnTo>
                  <a:lnTo>
                    <a:pt x="146354" y="772756"/>
                  </a:lnTo>
                  <a:lnTo>
                    <a:pt x="181584" y="801446"/>
                  </a:lnTo>
                  <a:lnTo>
                    <a:pt x="219659" y="826465"/>
                  </a:lnTo>
                  <a:lnTo>
                    <a:pt x="260337" y="847547"/>
                  </a:lnTo>
                  <a:lnTo>
                    <a:pt x="303326" y="864400"/>
                  </a:lnTo>
                  <a:lnTo>
                    <a:pt x="348373" y="876782"/>
                  </a:lnTo>
                  <a:lnTo>
                    <a:pt x="395185" y="884415"/>
                  </a:lnTo>
                  <a:lnTo>
                    <a:pt x="443509" y="887018"/>
                  </a:lnTo>
                  <a:lnTo>
                    <a:pt x="491832" y="884415"/>
                  </a:lnTo>
                  <a:lnTo>
                    <a:pt x="538657" y="876782"/>
                  </a:lnTo>
                  <a:lnTo>
                    <a:pt x="583692" y="864400"/>
                  </a:lnTo>
                  <a:lnTo>
                    <a:pt x="626681" y="847547"/>
                  </a:lnTo>
                  <a:lnTo>
                    <a:pt x="667359" y="826465"/>
                  </a:lnTo>
                  <a:lnTo>
                    <a:pt x="705446" y="801446"/>
                  </a:lnTo>
                  <a:lnTo>
                    <a:pt x="740664" y="772756"/>
                  </a:lnTo>
                  <a:lnTo>
                    <a:pt x="772756" y="740664"/>
                  </a:lnTo>
                  <a:lnTo>
                    <a:pt x="801446" y="705434"/>
                  </a:lnTo>
                  <a:lnTo>
                    <a:pt x="826465" y="667359"/>
                  </a:lnTo>
                  <a:lnTo>
                    <a:pt x="847547" y="626681"/>
                  </a:lnTo>
                  <a:lnTo>
                    <a:pt x="864412" y="583692"/>
                  </a:lnTo>
                  <a:lnTo>
                    <a:pt x="876795" y="538645"/>
                  </a:lnTo>
                  <a:lnTo>
                    <a:pt x="884415" y="491832"/>
                  </a:lnTo>
                  <a:lnTo>
                    <a:pt x="887018" y="443509"/>
                  </a:lnTo>
                  <a:close/>
                </a:path>
              </a:pathLst>
            </a:custGeom>
            <a:solidFill>
              <a:srgbClr val="AB0E1E"/>
            </a:solidFill>
          </p:spPr>
          <p:txBody>
            <a:bodyPr wrap="square" lIns="0" tIns="0" rIns="0" bIns="0" rtlCol="0"/>
            <a:lstStyle/>
            <a:p>
              <a:endParaRPr/>
            </a:p>
          </p:txBody>
        </p:sp>
        <p:pic>
          <p:nvPicPr>
            <p:cNvPr id="6" name="object 6"/>
            <p:cNvPicPr/>
            <p:nvPr/>
          </p:nvPicPr>
          <p:blipFill>
            <a:blip r:embed="rId3" cstate="print"/>
            <a:stretch>
              <a:fillRect/>
            </a:stretch>
          </p:blipFill>
          <p:spPr>
            <a:xfrm>
              <a:off x="2709668" y="5667119"/>
              <a:ext cx="193357" cy="221460"/>
            </a:xfrm>
            <a:prstGeom prst="rect">
              <a:avLst/>
            </a:prstGeom>
          </p:spPr>
        </p:pic>
        <p:pic>
          <p:nvPicPr>
            <p:cNvPr id="7" name="object 7"/>
            <p:cNvPicPr/>
            <p:nvPr/>
          </p:nvPicPr>
          <p:blipFill>
            <a:blip r:embed="rId4" cstate="print"/>
            <a:stretch>
              <a:fillRect/>
            </a:stretch>
          </p:blipFill>
          <p:spPr>
            <a:xfrm>
              <a:off x="2490132" y="5665825"/>
              <a:ext cx="193357" cy="221457"/>
            </a:xfrm>
            <a:prstGeom prst="rect">
              <a:avLst/>
            </a:prstGeom>
          </p:spPr>
        </p:pic>
        <p:sp>
          <p:nvSpPr>
            <p:cNvPr id="8" name="object 8"/>
            <p:cNvSpPr/>
            <p:nvPr/>
          </p:nvSpPr>
          <p:spPr>
            <a:xfrm>
              <a:off x="2463330" y="5875172"/>
              <a:ext cx="472440" cy="245745"/>
            </a:xfrm>
            <a:custGeom>
              <a:avLst/>
              <a:gdLst/>
              <a:ahLst/>
              <a:cxnLst/>
              <a:rect l="l" t="t" r="r" b="b"/>
              <a:pathLst>
                <a:path w="472439" h="245745">
                  <a:moveTo>
                    <a:pt x="472186" y="3086"/>
                  </a:moveTo>
                  <a:lnTo>
                    <a:pt x="469087" y="0"/>
                  </a:lnTo>
                  <a:lnTo>
                    <a:pt x="458368" y="0"/>
                  </a:lnTo>
                  <a:lnTo>
                    <a:pt x="458368" y="13804"/>
                  </a:lnTo>
                  <a:lnTo>
                    <a:pt x="458368" y="37807"/>
                  </a:lnTo>
                  <a:lnTo>
                    <a:pt x="437388" y="37807"/>
                  </a:lnTo>
                  <a:lnTo>
                    <a:pt x="426681" y="37807"/>
                  </a:lnTo>
                  <a:lnTo>
                    <a:pt x="426681" y="51638"/>
                  </a:lnTo>
                  <a:lnTo>
                    <a:pt x="426681" y="231724"/>
                  </a:lnTo>
                  <a:lnTo>
                    <a:pt x="41325" y="231724"/>
                  </a:lnTo>
                  <a:lnTo>
                    <a:pt x="41325" y="51638"/>
                  </a:lnTo>
                  <a:lnTo>
                    <a:pt x="426681" y="51638"/>
                  </a:lnTo>
                  <a:lnTo>
                    <a:pt x="426681" y="37807"/>
                  </a:lnTo>
                  <a:lnTo>
                    <a:pt x="30594" y="37807"/>
                  </a:lnTo>
                  <a:lnTo>
                    <a:pt x="13817" y="37807"/>
                  </a:lnTo>
                  <a:lnTo>
                    <a:pt x="13817" y="13804"/>
                  </a:lnTo>
                  <a:lnTo>
                    <a:pt x="458368" y="13804"/>
                  </a:lnTo>
                  <a:lnTo>
                    <a:pt x="458368" y="0"/>
                  </a:lnTo>
                  <a:lnTo>
                    <a:pt x="3086" y="0"/>
                  </a:lnTo>
                  <a:lnTo>
                    <a:pt x="0" y="3086"/>
                  </a:lnTo>
                  <a:lnTo>
                    <a:pt x="0" y="48526"/>
                  </a:lnTo>
                  <a:lnTo>
                    <a:pt x="3086" y="51625"/>
                  </a:lnTo>
                  <a:lnTo>
                    <a:pt x="27508" y="51625"/>
                  </a:lnTo>
                  <a:lnTo>
                    <a:pt x="27508" y="242443"/>
                  </a:lnTo>
                  <a:lnTo>
                    <a:pt x="30594" y="245541"/>
                  </a:lnTo>
                  <a:lnTo>
                    <a:pt x="437388" y="245541"/>
                  </a:lnTo>
                  <a:lnTo>
                    <a:pt x="440486" y="242443"/>
                  </a:lnTo>
                  <a:lnTo>
                    <a:pt x="440486" y="231724"/>
                  </a:lnTo>
                  <a:lnTo>
                    <a:pt x="440486" y="51638"/>
                  </a:lnTo>
                  <a:lnTo>
                    <a:pt x="469087" y="51625"/>
                  </a:lnTo>
                  <a:lnTo>
                    <a:pt x="472186" y="48526"/>
                  </a:lnTo>
                  <a:lnTo>
                    <a:pt x="472186" y="37807"/>
                  </a:lnTo>
                  <a:lnTo>
                    <a:pt x="472186" y="13804"/>
                  </a:lnTo>
                  <a:lnTo>
                    <a:pt x="472186" y="3086"/>
                  </a:lnTo>
                  <a:close/>
                </a:path>
              </a:pathLst>
            </a:custGeom>
            <a:solidFill>
              <a:srgbClr val="FFFFFF"/>
            </a:solidFill>
          </p:spPr>
          <p:txBody>
            <a:bodyPr wrap="square" lIns="0" tIns="0" rIns="0" bIns="0" rtlCol="0"/>
            <a:lstStyle/>
            <a:p>
              <a:endParaRPr/>
            </a:p>
          </p:txBody>
        </p:sp>
        <p:pic>
          <p:nvPicPr>
            <p:cNvPr id="9" name="object 9"/>
            <p:cNvPicPr/>
            <p:nvPr/>
          </p:nvPicPr>
          <p:blipFill>
            <a:blip r:embed="rId5" cstate="print"/>
            <a:stretch>
              <a:fillRect/>
            </a:stretch>
          </p:blipFill>
          <p:spPr>
            <a:xfrm>
              <a:off x="2525384" y="5957784"/>
              <a:ext cx="93332" cy="131508"/>
            </a:xfrm>
            <a:prstGeom prst="rect">
              <a:avLst/>
            </a:prstGeom>
          </p:spPr>
        </p:pic>
        <p:pic>
          <p:nvPicPr>
            <p:cNvPr id="10" name="object 10"/>
            <p:cNvPicPr/>
            <p:nvPr/>
          </p:nvPicPr>
          <p:blipFill>
            <a:blip r:embed="rId5" cstate="print"/>
            <a:stretch>
              <a:fillRect/>
            </a:stretch>
          </p:blipFill>
          <p:spPr>
            <a:xfrm>
              <a:off x="2648408" y="5957784"/>
              <a:ext cx="93332" cy="131508"/>
            </a:xfrm>
            <a:prstGeom prst="rect">
              <a:avLst/>
            </a:prstGeom>
          </p:spPr>
        </p:pic>
        <p:pic>
          <p:nvPicPr>
            <p:cNvPr id="11" name="object 11"/>
            <p:cNvPicPr/>
            <p:nvPr/>
          </p:nvPicPr>
          <p:blipFill>
            <a:blip r:embed="rId5" cstate="print"/>
            <a:stretch>
              <a:fillRect/>
            </a:stretch>
          </p:blipFill>
          <p:spPr>
            <a:xfrm>
              <a:off x="2771432" y="5957784"/>
              <a:ext cx="93332" cy="131508"/>
            </a:xfrm>
            <a:prstGeom prst="rect">
              <a:avLst/>
            </a:prstGeom>
          </p:spPr>
        </p:pic>
        <p:sp>
          <p:nvSpPr>
            <p:cNvPr id="12" name="object 12"/>
            <p:cNvSpPr/>
            <p:nvPr/>
          </p:nvSpPr>
          <p:spPr>
            <a:xfrm>
              <a:off x="2565126" y="2584232"/>
              <a:ext cx="304800" cy="397510"/>
            </a:xfrm>
            <a:custGeom>
              <a:avLst/>
              <a:gdLst/>
              <a:ahLst/>
              <a:cxnLst/>
              <a:rect l="l" t="t" r="r" b="b"/>
              <a:pathLst>
                <a:path w="304800" h="397510">
                  <a:moveTo>
                    <a:pt x="142151" y="0"/>
                  </a:moveTo>
                  <a:lnTo>
                    <a:pt x="99953" y="8954"/>
                  </a:lnTo>
                  <a:lnTo>
                    <a:pt x="62712" y="28949"/>
                  </a:lnTo>
                  <a:lnTo>
                    <a:pt x="32402" y="58089"/>
                  </a:lnTo>
                  <a:lnTo>
                    <a:pt x="10993" y="94481"/>
                  </a:lnTo>
                  <a:lnTo>
                    <a:pt x="457" y="136232"/>
                  </a:lnTo>
                  <a:lnTo>
                    <a:pt x="0" y="163034"/>
                  </a:lnTo>
                  <a:lnTo>
                    <a:pt x="4072" y="189004"/>
                  </a:lnTo>
                  <a:lnTo>
                    <a:pt x="12586" y="213789"/>
                  </a:lnTo>
                  <a:lnTo>
                    <a:pt x="25451" y="237032"/>
                  </a:lnTo>
                  <a:lnTo>
                    <a:pt x="44482" y="270409"/>
                  </a:lnTo>
                  <a:lnTo>
                    <a:pt x="58268" y="305873"/>
                  </a:lnTo>
                  <a:lnTo>
                    <a:pt x="66652" y="342917"/>
                  </a:lnTo>
                  <a:lnTo>
                    <a:pt x="69482" y="381038"/>
                  </a:lnTo>
                  <a:lnTo>
                    <a:pt x="69482" y="393001"/>
                  </a:lnTo>
                  <a:lnTo>
                    <a:pt x="73495" y="397002"/>
                  </a:lnTo>
                  <a:lnTo>
                    <a:pt x="230721" y="397002"/>
                  </a:lnTo>
                  <a:lnTo>
                    <a:pt x="234734" y="393001"/>
                  </a:lnTo>
                  <a:lnTo>
                    <a:pt x="234735" y="381038"/>
                  </a:lnTo>
                  <a:lnTo>
                    <a:pt x="234886" y="379095"/>
                  </a:lnTo>
                  <a:lnTo>
                    <a:pt x="87389" y="379095"/>
                  </a:lnTo>
                  <a:lnTo>
                    <a:pt x="84153" y="338841"/>
                  </a:lnTo>
                  <a:lnTo>
                    <a:pt x="75124" y="299734"/>
                  </a:lnTo>
                  <a:lnTo>
                    <a:pt x="60460" y="262296"/>
                  </a:lnTo>
                  <a:lnTo>
                    <a:pt x="40323" y="227050"/>
                  </a:lnTo>
                  <a:lnTo>
                    <a:pt x="28968" y="206535"/>
                  </a:lnTo>
                  <a:lnTo>
                    <a:pt x="21455" y="184653"/>
                  </a:lnTo>
                  <a:lnTo>
                    <a:pt x="17864" y="161715"/>
                  </a:lnTo>
                  <a:lnTo>
                    <a:pt x="18275" y="138036"/>
                  </a:lnTo>
                  <a:lnTo>
                    <a:pt x="31464" y="92682"/>
                  </a:lnTo>
                  <a:lnTo>
                    <a:pt x="58958" y="55360"/>
                  </a:lnTo>
                  <a:lnTo>
                    <a:pt x="97366" y="29338"/>
                  </a:lnTo>
                  <a:lnTo>
                    <a:pt x="143294" y="17881"/>
                  </a:lnTo>
                  <a:lnTo>
                    <a:pt x="223090" y="17881"/>
                  </a:lnTo>
                  <a:lnTo>
                    <a:pt x="203640" y="8558"/>
                  </a:lnTo>
                  <a:lnTo>
                    <a:pt x="173633" y="1179"/>
                  </a:lnTo>
                  <a:lnTo>
                    <a:pt x="142151" y="0"/>
                  </a:lnTo>
                  <a:close/>
                </a:path>
                <a:path w="304800" h="397510">
                  <a:moveTo>
                    <a:pt x="223090" y="17881"/>
                  </a:moveTo>
                  <a:lnTo>
                    <a:pt x="143294" y="17881"/>
                  </a:lnTo>
                  <a:lnTo>
                    <a:pt x="171095" y="18901"/>
                  </a:lnTo>
                  <a:lnTo>
                    <a:pt x="197584" y="25412"/>
                  </a:lnTo>
                  <a:lnTo>
                    <a:pt x="244158" y="54013"/>
                  </a:lnTo>
                  <a:lnTo>
                    <a:pt x="275689" y="98636"/>
                  </a:lnTo>
                  <a:lnTo>
                    <a:pt x="286664" y="152146"/>
                  </a:lnTo>
                  <a:lnTo>
                    <a:pt x="285275" y="171519"/>
                  </a:lnTo>
                  <a:lnTo>
                    <a:pt x="281157" y="190341"/>
                  </a:lnTo>
                  <a:lnTo>
                    <a:pt x="274390" y="208353"/>
                  </a:lnTo>
                  <a:lnTo>
                    <a:pt x="265049" y="225298"/>
                  </a:lnTo>
                  <a:lnTo>
                    <a:pt x="244424" y="262169"/>
                  </a:lnTo>
                  <a:lnTo>
                    <a:pt x="229403" y="300443"/>
                  </a:lnTo>
                  <a:lnTo>
                    <a:pt x="220151" y="339594"/>
                  </a:lnTo>
                  <a:lnTo>
                    <a:pt x="216827" y="379095"/>
                  </a:lnTo>
                  <a:lnTo>
                    <a:pt x="234886" y="379095"/>
                  </a:lnTo>
                  <a:lnTo>
                    <a:pt x="237646" y="343638"/>
                  </a:lnTo>
                  <a:lnTo>
                    <a:pt x="246277" y="306495"/>
                  </a:lnTo>
                  <a:lnTo>
                    <a:pt x="260468" y="270133"/>
                  </a:lnTo>
                  <a:lnTo>
                    <a:pt x="280060" y="235064"/>
                  </a:lnTo>
                  <a:lnTo>
                    <a:pt x="290657" y="215848"/>
                  </a:lnTo>
                  <a:lnTo>
                    <a:pt x="298331" y="195429"/>
                  </a:lnTo>
                  <a:lnTo>
                    <a:pt x="302997" y="174097"/>
                  </a:lnTo>
                  <a:lnTo>
                    <a:pt x="304571" y="152146"/>
                  </a:lnTo>
                  <a:lnTo>
                    <a:pt x="301351" y="121113"/>
                  </a:lnTo>
                  <a:lnTo>
                    <a:pt x="291970" y="91589"/>
                  </a:lnTo>
                  <a:lnTo>
                    <a:pt x="276850" y="64545"/>
                  </a:lnTo>
                  <a:lnTo>
                    <a:pt x="256413" y="40957"/>
                  </a:lnTo>
                  <a:lnTo>
                    <a:pt x="231468" y="21897"/>
                  </a:lnTo>
                  <a:lnTo>
                    <a:pt x="223090" y="17881"/>
                  </a:lnTo>
                  <a:close/>
                </a:path>
              </a:pathLst>
            </a:custGeom>
            <a:solidFill>
              <a:srgbClr val="FFFFFF"/>
            </a:solidFill>
          </p:spPr>
          <p:txBody>
            <a:bodyPr wrap="square" lIns="0" tIns="0" rIns="0" bIns="0" rtlCol="0"/>
            <a:lstStyle/>
            <a:p>
              <a:endParaRPr/>
            </a:p>
          </p:txBody>
        </p:sp>
        <p:pic>
          <p:nvPicPr>
            <p:cNvPr id="13" name="object 13"/>
            <p:cNvPicPr/>
            <p:nvPr/>
          </p:nvPicPr>
          <p:blipFill>
            <a:blip r:embed="rId6" cstate="print"/>
            <a:stretch>
              <a:fillRect/>
            </a:stretch>
          </p:blipFill>
          <p:spPr>
            <a:xfrm>
              <a:off x="2634614" y="2963331"/>
              <a:ext cx="164998" cy="122529"/>
            </a:xfrm>
            <a:prstGeom prst="rect">
              <a:avLst/>
            </a:prstGeom>
          </p:spPr>
        </p:pic>
        <p:sp>
          <p:nvSpPr>
            <p:cNvPr id="14" name="object 14"/>
            <p:cNvSpPr/>
            <p:nvPr/>
          </p:nvSpPr>
          <p:spPr>
            <a:xfrm>
              <a:off x="2454389" y="2475280"/>
              <a:ext cx="527050" cy="452755"/>
            </a:xfrm>
            <a:custGeom>
              <a:avLst/>
              <a:gdLst/>
              <a:ahLst/>
              <a:cxnLst/>
              <a:rect l="l" t="t" r="r" b="b"/>
              <a:pathLst>
                <a:path w="527050" h="452755">
                  <a:moveTo>
                    <a:pt x="74955" y="258368"/>
                  </a:moveTo>
                  <a:lnTo>
                    <a:pt x="70954" y="254368"/>
                  </a:lnTo>
                  <a:lnTo>
                    <a:pt x="4013" y="254368"/>
                  </a:lnTo>
                  <a:lnTo>
                    <a:pt x="0" y="258368"/>
                  </a:lnTo>
                  <a:lnTo>
                    <a:pt x="0" y="268262"/>
                  </a:lnTo>
                  <a:lnTo>
                    <a:pt x="4013" y="272275"/>
                  </a:lnTo>
                  <a:lnTo>
                    <a:pt x="66001" y="272275"/>
                  </a:lnTo>
                  <a:lnTo>
                    <a:pt x="70954" y="272275"/>
                  </a:lnTo>
                  <a:lnTo>
                    <a:pt x="74955" y="268262"/>
                  </a:lnTo>
                  <a:lnTo>
                    <a:pt x="74955" y="258368"/>
                  </a:lnTo>
                  <a:close/>
                </a:path>
                <a:path w="527050" h="452755">
                  <a:moveTo>
                    <a:pt x="91186" y="339966"/>
                  </a:moveTo>
                  <a:lnTo>
                    <a:pt x="87401" y="330835"/>
                  </a:lnTo>
                  <a:lnTo>
                    <a:pt x="82156" y="328663"/>
                  </a:lnTo>
                  <a:lnTo>
                    <a:pt x="20320" y="354279"/>
                  </a:lnTo>
                  <a:lnTo>
                    <a:pt x="18148" y="359524"/>
                  </a:lnTo>
                  <a:lnTo>
                    <a:pt x="21475" y="367538"/>
                  </a:lnTo>
                  <a:lnTo>
                    <a:pt x="24803" y="369620"/>
                  </a:lnTo>
                  <a:lnTo>
                    <a:pt x="28321" y="369620"/>
                  </a:lnTo>
                  <a:lnTo>
                    <a:pt x="29464" y="369620"/>
                  </a:lnTo>
                  <a:lnTo>
                    <a:pt x="30619" y="369404"/>
                  </a:lnTo>
                  <a:lnTo>
                    <a:pt x="89014" y="345211"/>
                  </a:lnTo>
                  <a:lnTo>
                    <a:pt x="91186" y="339966"/>
                  </a:lnTo>
                  <a:close/>
                </a:path>
                <a:path w="527050" h="452755">
                  <a:moveTo>
                    <a:pt x="91186" y="186664"/>
                  </a:moveTo>
                  <a:lnTo>
                    <a:pt x="89014" y="181419"/>
                  </a:lnTo>
                  <a:lnTo>
                    <a:pt x="27165" y="155816"/>
                  </a:lnTo>
                  <a:lnTo>
                    <a:pt x="21932" y="157975"/>
                  </a:lnTo>
                  <a:lnTo>
                    <a:pt x="18148" y="167119"/>
                  </a:lnTo>
                  <a:lnTo>
                    <a:pt x="20320" y="172351"/>
                  </a:lnTo>
                  <a:lnTo>
                    <a:pt x="78714" y="196545"/>
                  </a:lnTo>
                  <a:lnTo>
                    <a:pt x="79870" y="196761"/>
                  </a:lnTo>
                  <a:lnTo>
                    <a:pt x="81013" y="196761"/>
                  </a:lnTo>
                  <a:lnTo>
                    <a:pt x="84531" y="196761"/>
                  </a:lnTo>
                  <a:lnTo>
                    <a:pt x="87858" y="194678"/>
                  </a:lnTo>
                  <a:lnTo>
                    <a:pt x="91186" y="186664"/>
                  </a:lnTo>
                  <a:close/>
                </a:path>
                <a:path w="527050" h="452755">
                  <a:moveTo>
                    <a:pt x="133616" y="400011"/>
                  </a:moveTo>
                  <a:lnTo>
                    <a:pt x="126619" y="393014"/>
                  </a:lnTo>
                  <a:lnTo>
                    <a:pt x="120954" y="393014"/>
                  </a:lnTo>
                  <a:lnTo>
                    <a:pt x="73621" y="440347"/>
                  </a:lnTo>
                  <a:lnTo>
                    <a:pt x="73621" y="446024"/>
                  </a:lnTo>
                  <a:lnTo>
                    <a:pt x="78867" y="451269"/>
                  </a:lnTo>
                  <a:lnTo>
                    <a:pt x="81165" y="452145"/>
                  </a:lnTo>
                  <a:lnTo>
                    <a:pt x="83451" y="452145"/>
                  </a:lnTo>
                  <a:lnTo>
                    <a:pt x="85737" y="452145"/>
                  </a:lnTo>
                  <a:lnTo>
                    <a:pt x="88036" y="451269"/>
                  </a:lnTo>
                  <a:lnTo>
                    <a:pt x="133616" y="405688"/>
                  </a:lnTo>
                  <a:lnTo>
                    <a:pt x="133616" y="400011"/>
                  </a:lnTo>
                  <a:close/>
                </a:path>
                <a:path w="527050" h="452755">
                  <a:moveTo>
                    <a:pt x="133629" y="120942"/>
                  </a:moveTo>
                  <a:lnTo>
                    <a:pt x="86296" y="73621"/>
                  </a:lnTo>
                  <a:lnTo>
                    <a:pt x="80632" y="73621"/>
                  </a:lnTo>
                  <a:lnTo>
                    <a:pt x="73634" y="80606"/>
                  </a:lnTo>
                  <a:lnTo>
                    <a:pt x="73634" y="86283"/>
                  </a:lnTo>
                  <a:lnTo>
                    <a:pt x="119214" y="131864"/>
                  </a:lnTo>
                  <a:lnTo>
                    <a:pt x="121513" y="132740"/>
                  </a:lnTo>
                  <a:lnTo>
                    <a:pt x="123799" y="132740"/>
                  </a:lnTo>
                  <a:lnTo>
                    <a:pt x="126085" y="132740"/>
                  </a:lnTo>
                  <a:lnTo>
                    <a:pt x="128384" y="131864"/>
                  </a:lnTo>
                  <a:lnTo>
                    <a:pt x="133629" y="126619"/>
                  </a:lnTo>
                  <a:lnTo>
                    <a:pt x="133629" y="120942"/>
                  </a:lnTo>
                  <a:close/>
                </a:path>
                <a:path w="527050" h="452755">
                  <a:moveTo>
                    <a:pt x="197980" y="82156"/>
                  </a:moveTo>
                  <a:lnTo>
                    <a:pt x="172364" y="20307"/>
                  </a:lnTo>
                  <a:lnTo>
                    <a:pt x="167119" y="18135"/>
                  </a:lnTo>
                  <a:lnTo>
                    <a:pt x="157988" y="21920"/>
                  </a:lnTo>
                  <a:lnTo>
                    <a:pt x="155816" y="27165"/>
                  </a:lnTo>
                  <a:lnTo>
                    <a:pt x="180975" y="87884"/>
                  </a:lnTo>
                  <a:lnTo>
                    <a:pt x="184302" y="89966"/>
                  </a:lnTo>
                  <a:lnTo>
                    <a:pt x="187820" y="89966"/>
                  </a:lnTo>
                  <a:lnTo>
                    <a:pt x="188963" y="89966"/>
                  </a:lnTo>
                  <a:lnTo>
                    <a:pt x="190119" y="89750"/>
                  </a:lnTo>
                  <a:lnTo>
                    <a:pt x="195808" y="87388"/>
                  </a:lnTo>
                  <a:lnTo>
                    <a:pt x="197980" y="82156"/>
                  </a:lnTo>
                  <a:close/>
                </a:path>
                <a:path w="527050" h="452755">
                  <a:moveTo>
                    <a:pt x="272275" y="4013"/>
                  </a:moveTo>
                  <a:lnTo>
                    <a:pt x="268274" y="0"/>
                  </a:lnTo>
                  <a:lnTo>
                    <a:pt x="258368" y="0"/>
                  </a:lnTo>
                  <a:lnTo>
                    <a:pt x="254368" y="4013"/>
                  </a:lnTo>
                  <a:lnTo>
                    <a:pt x="254368" y="70942"/>
                  </a:lnTo>
                  <a:lnTo>
                    <a:pt x="258368" y="74955"/>
                  </a:lnTo>
                  <a:lnTo>
                    <a:pt x="263321" y="74955"/>
                  </a:lnTo>
                  <a:lnTo>
                    <a:pt x="268274" y="74955"/>
                  </a:lnTo>
                  <a:lnTo>
                    <a:pt x="272275" y="70942"/>
                  </a:lnTo>
                  <a:lnTo>
                    <a:pt x="272275" y="4013"/>
                  </a:lnTo>
                  <a:close/>
                </a:path>
                <a:path w="527050" h="452755">
                  <a:moveTo>
                    <a:pt x="370827" y="27165"/>
                  </a:moveTo>
                  <a:lnTo>
                    <a:pt x="368668" y="21920"/>
                  </a:lnTo>
                  <a:lnTo>
                    <a:pt x="359524" y="18135"/>
                  </a:lnTo>
                  <a:lnTo>
                    <a:pt x="354291" y="20307"/>
                  </a:lnTo>
                  <a:lnTo>
                    <a:pt x="328676" y="82156"/>
                  </a:lnTo>
                  <a:lnTo>
                    <a:pt x="330847" y="87388"/>
                  </a:lnTo>
                  <a:lnTo>
                    <a:pt x="336537" y="89750"/>
                  </a:lnTo>
                  <a:lnTo>
                    <a:pt x="337693" y="89966"/>
                  </a:lnTo>
                  <a:lnTo>
                    <a:pt x="338836" y="89966"/>
                  </a:lnTo>
                  <a:lnTo>
                    <a:pt x="342353" y="89966"/>
                  </a:lnTo>
                  <a:lnTo>
                    <a:pt x="345681" y="87884"/>
                  </a:lnTo>
                  <a:lnTo>
                    <a:pt x="370827" y="27165"/>
                  </a:lnTo>
                  <a:close/>
                </a:path>
                <a:path w="527050" h="452755">
                  <a:moveTo>
                    <a:pt x="453021" y="440347"/>
                  </a:moveTo>
                  <a:lnTo>
                    <a:pt x="405688" y="393014"/>
                  </a:lnTo>
                  <a:lnTo>
                    <a:pt x="400024" y="393014"/>
                  </a:lnTo>
                  <a:lnTo>
                    <a:pt x="393026" y="400011"/>
                  </a:lnTo>
                  <a:lnTo>
                    <a:pt x="393026" y="405688"/>
                  </a:lnTo>
                  <a:lnTo>
                    <a:pt x="438607" y="451269"/>
                  </a:lnTo>
                  <a:lnTo>
                    <a:pt x="440905" y="452145"/>
                  </a:lnTo>
                  <a:lnTo>
                    <a:pt x="443191" y="452145"/>
                  </a:lnTo>
                  <a:lnTo>
                    <a:pt x="445477" y="452145"/>
                  </a:lnTo>
                  <a:lnTo>
                    <a:pt x="447776" y="451269"/>
                  </a:lnTo>
                  <a:lnTo>
                    <a:pt x="453021" y="446024"/>
                  </a:lnTo>
                  <a:lnTo>
                    <a:pt x="453021" y="440347"/>
                  </a:lnTo>
                  <a:close/>
                </a:path>
                <a:path w="527050" h="452755">
                  <a:moveTo>
                    <a:pt x="453021" y="80606"/>
                  </a:moveTo>
                  <a:lnTo>
                    <a:pt x="446024" y="73621"/>
                  </a:lnTo>
                  <a:lnTo>
                    <a:pt x="440359" y="73621"/>
                  </a:lnTo>
                  <a:lnTo>
                    <a:pt x="393026" y="120942"/>
                  </a:lnTo>
                  <a:lnTo>
                    <a:pt x="393026" y="126619"/>
                  </a:lnTo>
                  <a:lnTo>
                    <a:pt x="398272" y="131864"/>
                  </a:lnTo>
                  <a:lnTo>
                    <a:pt x="400570" y="132740"/>
                  </a:lnTo>
                  <a:lnTo>
                    <a:pt x="402856" y="132740"/>
                  </a:lnTo>
                  <a:lnTo>
                    <a:pt x="405142" y="132740"/>
                  </a:lnTo>
                  <a:lnTo>
                    <a:pt x="407441" y="131864"/>
                  </a:lnTo>
                  <a:lnTo>
                    <a:pt x="453021" y="86283"/>
                  </a:lnTo>
                  <a:lnTo>
                    <a:pt x="453021" y="80606"/>
                  </a:lnTo>
                  <a:close/>
                </a:path>
                <a:path w="527050" h="452755">
                  <a:moveTo>
                    <a:pt x="508495" y="167119"/>
                  </a:moveTo>
                  <a:lnTo>
                    <a:pt x="504710" y="157975"/>
                  </a:lnTo>
                  <a:lnTo>
                    <a:pt x="499465" y="155803"/>
                  </a:lnTo>
                  <a:lnTo>
                    <a:pt x="437629" y="181419"/>
                  </a:lnTo>
                  <a:lnTo>
                    <a:pt x="435457" y="186664"/>
                  </a:lnTo>
                  <a:lnTo>
                    <a:pt x="438785" y="194678"/>
                  </a:lnTo>
                  <a:lnTo>
                    <a:pt x="442112" y="196761"/>
                  </a:lnTo>
                  <a:lnTo>
                    <a:pt x="445630" y="196761"/>
                  </a:lnTo>
                  <a:lnTo>
                    <a:pt x="446773" y="196761"/>
                  </a:lnTo>
                  <a:lnTo>
                    <a:pt x="447929" y="196545"/>
                  </a:lnTo>
                  <a:lnTo>
                    <a:pt x="506323" y="172351"/>
                  </a:lnTo>
                  <a:lnTo>
                    <a:pt x="508495" y="167119"/>
                  </a:lnTo>
                  <a:close/>
                </a:path>
                <a:path w="527050" h="452755">
                  <a:moveTo>
                    <a:pt x="508508" y="359524"/>
                  </a:moveTo>
                  <a:lnTo>
                    <a:pt x="506336" y="354279"/>
                  </a:lnTo>
                  <a:lnTo>
                    <a:pt x="444487" y="328663"/>
                  </a:lnTo>
                  <a:lnTo>
                    <a:pt x="439254" y="330835"/>
                  </a:lnTo>
                  <a:lnTo>
                    <a:pt x="435470" y="339966"/>
                  </a:lnTo>
                  <a:lnTo>
                    <a:pt x="437642" y="345211"/>
                  </a:lnTo>
                  <a:lnTo>
                    <a:pt x="496036" y="369404"/>
                  </a:lnTo>
                  <a:lnTo>
                    <a:pt x="497192" y="369620"/>
                  </a:lnTo>
                  <a:lnTo>
                    <a:pt x="498335" y="369620"/>
                  </a:lnTo>
                  <a:lnTo>
                    <a:pt x="501853" y="369620"/>
                  </a:lnTo>
                  <a:lnTo>
                    <a:pt x="505180" y="367538"/>
                  </a:lnTo>
                  <a:lnTo>
                    <a:pt x="508508" y="359524"/>
                  </a:lnTo>
                  <a:close/>
                </a:path>
                <a:path w="527050" h="452755">
                  <a:moveTo>
                    <a:pt x="526656" y="258368"/>
                  </a:moveTo>
                  <a:lnTo>
                    <a:pt x="522655" y="254368"/>
                  </a:lnTo>
                  <a:lnTo>
                    <a:pt x="455701" y="254368"/>
                  </a:lnTo>
                  <a:lnTo>
                    <a:pt x="451700" y="258368"/>
                  </a:lnTo>
                  <a:lnTo>
                    <a:pt x="451700" y="268262"/>
                  </a:lnTo>
                  <a:lnTo>
                    <a:pt x="455701" y="272275"/>
                  </a:lnTo>
                  <a:lnTo>
                    <a:pt x="517702" y="272275"/>
                  </a:lnTo>
                  <a:lnTo>
                    <a:pt x="522655" y="272275"/>
                  </a:lnTo>
                  <a:lnTo>
                    <a:pt x="526656" y="268262"/>
                  </a:lnTo>
                  <a:lnTo>
                    <a:pt x="526656" y="258368"/>
                  </a:lnTo>
                  <a:close/>
                </a:path>
              </a:pathLst>
            </a:custGeom>
            <a:solidFill>
              <a:srgbClr val="FFFFFF"/>
            </a:solidFill>
          </p:spPr>
          <p:txBody>
            <a:bodyPr wrap="square" lIns="0" tIns="0" rIns="0" bIns="0" rtlCol="0"/>
            <a:lstStyle/>
            <a:p>
              <a:endParaRPr/>
            </a:p>
          </p:txBody>
        </p:sp>
        <p:pic>
          <p:nvPicPr>
            <p:cNvPr id="15" name="object 15"/>
            <p:cNvPicPr/>
            <p:nvPr/>
          </p:nvPicPr>
          <p:blipFill>
            <a:blip r:embed="rId7" cstate="print"/>
            <a:stretch>
              <a:fillRect/>
            </a:stretch>
          </p:blipFill>
          <p:spPr>
            <a:xfrm>
              <a:off x="2677598" y="2717321"/>
              <a:ext cx="84150" cy="105295"/>
            </a:xfrm>
            <a:prstGeom prst="rect">
              <a:avLst/>
            </a:prstGeom>
          </p:spPr>
        </p:pic>
      </p:grpSp>
      <p:sp>
        <p:nvSpPr>
          <p:cNvPr id="16" name="object 16"/>
          <p:cNvSpPr/>
          <p:nvPr/>
        </p:nvSpPr>
        <p:spPr>
          <a:xfrm>
            <a:off x="6642100" y="10421708"/>
            <a:ext cx="265430" cy="270510"/>
          </a:xfrm>
          <a:custGeom>
            <a:avLst/>
            <a:gdLst/>
            <a:ahLst/>
            <a:cxnLst/>
            <a:rect l="l" t="t" r="r" b="b"/>
            <a:pathLst>
              <a:path w="265429" h="270509">
                <a:moveTo>
                  <a:pt x="0" y="0"/>
                </a:moveTo>
                <a:lnTo>
                  <a:pt x="264883" y="0"/>
                </a:lnTo>
                <a:lnTo>
                  <a:pt x="264883" y="270294"/>
                </a:lnTo>
                <a:lnTo>
                  <a:pt x="0" y="270294"/>
                </a:lnTo>
                <a:lnTo>
                  <a:pt x="0" y="0"/>
                </a:lnTo>
                <a:close/>
              </a:path>
            </a:pathLst>
          </a:custGeom>
          <a:solidFill>
            <a:srgbClr val="AB0E1E"/>
          </a:solidFill>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765"/>
              </a:lnSpc>
            </a:pPr>
            <a:r>
              <a:rPr dirty="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61432" y="692437"/>
            <a:ext cx="3975100" cy="9751387"/>
          </a:xfrm>
          <a:prstGeom prst="rect">
            <a:avLst/>
          </a:prstGeom>
        </p:spPr>
        <p:txBody>
          <a:bodyPr vert="horz" wrap="square" lIns="0" tIns="12700" rIns="0" bIns="0" rtlCol="0">
            <a:spAutoFit/>
          </a:bodyPr>
          <a:lstStyle/>
          <a:p>
            <a:pPr marL="12700" marR="46355">
              <a:lnSpc>
                <a:spcPct val="100000"/>
              </a:lnSpc>
              <a:spcBef>
                <a:spcPts val="100"/>
              </a:spcBef>
            </a:pPr>
            <a:r>
              <a:rPr sz="1150" dirty="0">
                <a:solidFill>
                  <a:srgbClr val="243444"/>
                </a:solidFill>
                <a:latin typeface="Calibri"/>
                <a:cs typeface="Calibri"/>
              </a:rPr>
              <a:t>Before star</a:t>
            </a:r>
            <a:r>
              <a:rPr lang="en-US" sz="1150" dirty="0">
                <a:solidFill>
                  <a:srgbClr val="243444"/>
                </a:solidFill>
                <a:latin typeface="Calibri"/>
                <a:cs typeface="Calibri"/>
              </a:rPr>
              <a:t>ti</a:t>
            </a:r>
            <a:r>
              <a:rPr sz="1150" dirty="0">
                <a:solidFill>
                  <a:srgbClr val="243444"/>
                </a:solidFill>
                <a:latin typeface="Calibri"/>
                <a:cs typeface="Calibri"/>
              </a:rPr>
              <a:t>ng the interview, the inves</a:t>
            </a:r>
            <a:r>
              <a:rPr lang="en-US" sz="1150" dirty="0">
                <a:solidFill>
                  <a:srgbClr val="243444"/>
                </a:solidFill>
                <a:latin typeface="Calibri"/>
                <a:cs typeface="Calibri"/>
              </a:rPr>
              <a:t>ti</a:t>
            </a:r>
            <a:r>
              <a:rPr sz="1150" dirty="0">
                <a:solidFill>
                  <a:srgbClr val="243444"/>
                </a:solidFill>
                <a:latin typeface="Calibri"/>
                <a:cs typeface="Calibri"/>
              </a:rPr>
              <a:t>gators should clearly lay  down the rules for interviews </a:t>
            </a:r>
            <a:r>
              <a:rPr lang="en-US" sz="1150" dirty="0">
                <a:solidFill>
                  <a:srgbClr val="243444"/>
                </a:solidFill>
                <a:latin typeface="Calibri"/>
                <a:cs typeface="Calibri"/>
              </a:rPr>
              <a:t>-</a:t>
            </a:r>
            <a:r>
              <a:rPr sz="1150" dirty="0">
                <a:solidFill>
                  <a:srgbClr val="243444"/>
                </a:solidFill>
                <a:latin typeface="Calibri"/>
                <a:cs typeface="Calibri"/>
              </a:rPr>
              <a:t> camera to stay on or oﬀ, recording  allowed or not etc. to keep the interview on track.</a:t>
            </a:r>
            <a:endParaRPr sz="1150" dirty="0">
              <a:latin typeface="Calibri"/>
              <a:cs typeface="Calibri"/>
            </a:endParaRPr>
          </a:p>
          <a:p>
            <a:pPr>
              <a:lnSpc>
                <a:spcPct val="100000"/>
              </a:lnSpc>
              <a:spcBef>
                <a:spcPts val="10"/>
              </a:spcBef>
            </a:pPr>
            <a:endParaRPr sz="950" dirty="0">
              <a:latin typeface="Calibri"/>
              <a:cs typeface="Calibri"/>
            </a:endParaRPr>
          </a:p>
          <a:p>
            <a:pPr marL="12700" marR="5080">
              <a:lnSpc>
                <a:spcPct val="100000"/>
              </a:lnSpc>
            </a:pPr>
            <a:r>
              <a:rPr sz="1150" dirty="0">
                <a:solidFill>
                  <a:srgbClr val="243444"/>
                </a:solidFill>
                <a:latin typeface="Calibri"/>
                <a:cs typeface="Calibri"/>
              </a:rPr>
              <a:t>There is also the ques</a:t>
            </a:r>
            <a:r>
              <a:rPr lang="en-US" sz="1150" dirty="0">
                <a:solidFill>
                  <a:srgbClr val="243444"/>
                </a:solidFill>
                <a:latin typeface="Calibri"/>
                <a:cs typeface="Calibri"/>
              </a:rPr>
              <a:t>ti</a:t>
            </a:r>
            <a:r>
              <a:rPr sz="1150" dirty="0">
                <a:solidFill>
                  <a:srgbClr val="243444"/>
                </a:solidFill>
                <a:latin typeface="Calibri"/>
                <a:cs typeface="Calibri"/>
              </a:rPr>
              <a:t>on of body language analysis. Kinesics o</a:t>
            </a:r>
            <a:r>
              <a:rPr lang="en-US" sz="1150" dirty="0">
                <a:solidFill>
                  <a:srgbClr val="243444"/>
                </a:solidFill>
                <a:latin typeface="Calibri"/>
                <a:cs typeface="Calibri"/>
              </a:rPr>
              <a:t>ft</a:t>
            </a:r>
            <a:r>
              <a:rPr sz="1150" dirty="0">
                <a:solidFill>
                  <a:srgbClr val="243444"/>
                </a:solidFill>
                <a:latin typeface="Calibri"/>
                <a:cs typeface="Calibri"/>
              </a:rPr>
              <a:t>en  provide useful hints into what’s going on in the mind of the  interviewees which interviewers can use to draw inferences as to  what is being said in the interview and to increase or decrease  pressure on the interviewee. Remote interviews pose limita</a:t>
            </a:r>
            <a:r>
              <a:rPr lang="en-US" sz="1150" dirty="0">
                <a:solidFill>
                  <a:srgbClr val="243444"/>
                </a:solidFill>
                <a:latin typeface="Calibri"/>
                <a:cs typeface="Calibri"/>
              </a:rPr>
              <a:t>ti</a:t>
            </a:r>
            <a:r>
              <a:rPr sz="1150" dirty="0">
                <a:solidFill>
                  <a:srgbClr val="243444"/>
                </a:solidFill>
                <a:latin typeface="Calibri"/>
                <a:cs typeface="Calibri"/>
              </a:rPr>
              <a:t>ons  on analysis of body language and hence the inves</a:t>
            </a:r>
            <a:r>
              <a:rPr lang="en-US" sz="1150" dirty="0">
                <a:solidFill>
                  <a:srgbClr val="243444"/>
                </a:solidFill>
                <a:latin typeface="Calibri"/>
                <a:cs typeface="Calibri"/>
              </a:rPr>
              <a:t>ti</a:t>
            </a:r>
            <a:r>
              <a:rPr sz="1150" dirty="0">
                <a:solidFill>
                  <a:srgbClr val="243444"/>
                </a:solidFill>
                <a:latin typeface="Calibri"/>
                <a:cs typeface="Calibri"/>
              </a:rPr>
              <a:t>gators may miss  out cues to modify their line of ques</a:t>
            </a:r>
            <a:r>
              <a:rPr lang="en-US" sz="1150" dirty="0">
                <a:solidFill>
                  <a:srgbClr val="243444"/>
                </a:solidFill>
                <a:latin typeface="Calibri"/>
                <a:cs typeface="Calibri"/>
              </a:rPr>
              <a:t>ti</a:t>
            </a:r>
            <a:r>
              <a:rPr sz="1150" dirty="0">
                <a:solidFill>
                  <a:srgbClr val="243444"/>
                </a:solidFill>
                <a:latin typeface="Calibri"/>
                <a:cs typeface="Calibri"/>
              </a:rPr>
              <a:t>oning.</a:t>
            </a:r>
            <a:endParaRPr sz="1150" dirty="0">
              <a:latin typeface="Calibri"/>
              <a:cs typeface="Calibri"/>
            </a:endParaRPr>
          </a:p>
          <a:p>
            <a:pPr>
              <a:lnSpc>
                <a:spcPct val="100000"/>
              </a:lnSpc>
              <a:spcBef>
                <a:spcPts val="10"/>
              </a:spcBef>
            </a:pPr>
            <a:endParaRPr sz="950" dirty="0">
              <a:latin typeface="Calibri"/>
              <a:cs typeface="Calibri"/>
            </a:endParaRPr>
          </a:p>
          <a:p>
            <a:pPr marL="12700" marR="25400">
              <a:lnSpc>
                <a:spcPct val="100000"/>
              </a:lnSpc>
            </a:pPr>
            <a:r>
              <a:rPr sz="1150" dirty="0">
                <a:solidFill>
                  <a:srgbClr val="243444"/>
                </a:solidFill>
                <a:latin typeface="Calibri"/>
                <a:cs typeface="Calibri"/>
              </a:rPr>
              <a:t>Informa</a:t>
            </a:r>
            <a:r>
              <a:rPr lang="en-US" sz="1150" dirty="0">
                <a:solidFill>
                  <a:srgbClr val="243444"/>
                </a:solidFill>
                <a:latin typeface="Calibri"/>
                <a:cs typeface="Calibri"/>
              </a:rPr>
              <a:t>ti</a:t>
            </a:r>
            <a:r>
              <a:rPr sz="1150" dirty="0">
                <a:solidFill>
                  <a:srgbClr val="243444"/>
                </a:solidFill>
                <a:latin typeface="Calibri"/>
                <a:cs typeface="Calibri"/>
              </a:rPr>
              <a:t>on collected in an interview is of paramount importance  in any 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on and thus, safe storage and custody oﬁnterview  recordings is very crucial. The legal provisions and company’s  policies for recording such mee</a:t>
            </a:r>
            <a:r>
              <a:rPr lang="en-US" sz="1150" dirty="0">
                <a:solidFill>
                  <a:srgbClr val="243444"/>
                </a:solidFill>
                <a:latin typeface="Calibri"/>
                <a:cs typeface="Calibri"/>
              </a:rPr>
              <a:t>ti</a:t>
            </a:r>
            <a:r>
              <a:rPr sz="1150" dirty="0">
                <a:solidFill>
                  <a:srgbClr val="243444"/>
                </a:solidFill>
                <a:latin typeface="Calibri"/>
                <a:cs typeface="Calibri"/>
              </a:rPr>
              <a:t>ngs needs careful evalua</a:t>
            </a:r>
            <a:r>
              <a:rPr lang="en-US" sz="1150" dirty="0">
                <a:solidFill>
                  <a:srgbClr val="243444"/>
                </a:solidFill>
                <a:latin typeface="Calibri"/>
                <a:cs typeface="Calibri"/>
              </a:rPr>
              <a:t>ti</a:t>
            </a:r>
            <a:r>
              <a:rPr sz="1150" dirty="0">
                <a:solidFill>
                  <a:srgbClr val="243444"/>
                </a:solidFill>
                <a:latin typeface="Calibri"/>
                <a:cs typeface="Calibri"/>
              </a:rPr>
              <a:t>on.</a:t>
            </a:r>
            <a:endParaRPr sz="1150" dirty="0">
              <a:latin typeface="Calibri"/>
              <a:cs typeface="Calibri"/>
            </a:endParaRPr>
          </a:p>
          <a:p>
            <a:pPr>
              <a:lnSpc>
                <a:spcPct val="100000"/>
              </a:lnSpc>
              <a:spcBef>
                <a:spcPts val="10"/>
              </a:spcBef>
            </a:pPr>
            <a:endParaRPr sz="950" dirty="0">
              <a:latin typeface="Calibri"/>
              <a:cs typeface="Calibri"/>
            </a:endParaRPr>
          </a:p>
          <a:p>
            <a:pPr marL="12700" marR="43815">
              <a:lnSpc>
                <a:spcPct val="100000"/>
              </a:lnSpc>
            </a:pPr>
            <a:r>
              <a:rPr sz="1150" dirty="0">
                <a:solidFill>
                  <a:srgbClr val="243444"/>
                </a:solidFill>
                <a:latin typeface="Calibri"/>
                <a:cs typeface="Calibri"/>
              </a:rPr>
              <a:t>However, conduc</a:t>
            </a:r>
            <a:r>
              <a:rPr lang="en-US" sz="1150" dirty="0">
                <a:solidFill>
                  <a:srgbClr val="243444"/>
                </a:solidFill>
                <a:latin typeface="Calibri"/>
                <a:cs typeface="Calibri"/>
              </a:rPr>
              <a:t>ti</a:t>
            </a:r>
            <a:r>
              <a:rPr sz="1150" dirty="0">
                <a:solidFill>
                  <a:srgbClr val="243444"/>
                </a:solidFill>
                <a:latin typeface="Calibri"/>
                <a:cs typeface="Calibri"/>
              </a:rPr>
              <a:t>ng interviews in a remote environment can also  promote secrecy of the 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on process. If there are mul</a:t>
            </a:r>
            <a:r>
              <a:rPr lang="en-US" sz="1150" dirty="0">
                <a:solidFill>
                  <a:srgbClr val="243444"/>
                </a:solidFill>
                <a:latin typeface="Calibri"/>
                <a:cs typeface="Calibri"/>
              </a:rPr>
              <a:t>ti</a:t>
            </a:r>
            <a:r>
              <a:rPr sz="1150" dirty="0">
                <a:solidFill>
                  <a:srgbClr val="243444"/>
                </a:solidFill>
                <a:latin typeface="Calibri"/>
                <a:cs typeface="Calibri"/>
              </a:rPr>
              <a:t>ple  interviewees, they can be unaware of the fact as to who else is  being interviewed and in what order. This can deter the suspect  from sabotaging the informa</a:t>
            </a:r>
            <a:r>
              <a:rPr lang="en-US" sz="1150" dirty="0">
                <a:solidFill>
                  <a:srgbClr val="243444"/>
                </a:solidFill>
                <a:latin typeface="Calibri"/>
                <a:cs typeface="Calibri"/>
              </a:rPr>
              <a:t>ti</a:t>
            </a:r>
            <a:r>
              <a:rPr sz="1150" dirty="0">
                <a:solidFill>
                  <a:srgbClr val="243444"/>
                </a:solidFill>
                <a:latin typeface="Calibri"/>
                <a:cs typeface="Calibri"/>
              </a:rPr>
              <a:t>on that will be shared by other  interviewees.</a:t>
            </a:r>
            <a:endParaRPr sz="1150" dirty="0">
              <a:latin typeface="Calibri"/>
              <a:cs typeface="Calibri"/>
            </a:endParaRPr>
          </a:p>
          <a:p>
            <a:pPr>
              <a:lnSpc>
                <a:spcPct val="100000"/>
              </a:lnSpc>
              <a:spcBef>
                <a:spcPts val="60"/>
              </a:spcBef>
            </a:pPr>
            <a:endParaRPr sz="950" dirty="0">
              <a:latin typeface="Calibri"/>
              <a:cs typeface="Calibri"/>
            </a:endParaRPr>
          </a:p>
          <a:p>
            <a:pPr marL="12700">
              <a:lnSpc>
                <a:spcPct val="100000"/>
              </a:lnSpc>
            </a:pPr>
            <a:r>
              <a:rPr sz="1400" b="1" dirty="0">
                <a:solidFill>
                  <a:srgbClr val="AB0E1E"/>
                </a:solidFill>
                <a:latin typeface="Calibri"/>
                <a:cs typeface="Calibri"/>
              </a:rPr>
              <a:t>Data laws and Jurisdic</a:t>
            </a:r>
            <a:r>
              <a:rPr lang="en-US" sz="1400" b="1" dirty="0">
                <a:solidFill>
                  <a:srgbClr val="AB0E1E"/>
                </a:solidFill>
                <a:latin typeface="Calibri"/>
                <a:cs typeface="Calibri"/>
              </a:rPr>
              <a:t>ti</a:t>
            </a:r>
            <a:r>
              <a:rPr sz="1400" b="1" dirty="0">
                <a:solidFill>
                  <a:srgbClr val="AB0E1E"/>
                </a:solidFill>
                <a:latin typeface="Calibri"/>
                <a:cs typeface="Calibri"/>
              </a:rPr>
              <a:t>on</a:t>
            </a:r>
            <a:endParaRPr sz="1400" dirty="0">
              <a:latin typeface="Calibri"/>
              <a:cs typeface="Calibri"/>
            </a:endParaRPr>
          </a:p>
          <a:p>
            <a:pPr>
              <a:lnSpc>
                <a:spcPct val="100000"/>
              </a:lnSpc>
              <a:spcBef>
                <a:spcPts val="35"/>
              </a:spcBef>
            </a:pPr>
            <a:endParaRPr sz="900" dirty="0">
              <a:latin typeface="Calibri"/>
              <a:cs typeface="Calibri"/>
            </a:endParaRPr>
          </a:p>
          <a:p>
            <a:pPr marL="12700">
              <a:lnSpc>
                <a:spcPct val="100000"/>
              </a:lnSpc>
            </a:pPr>
            <a:r>
              <a:rPr sz="1150" dirty="0">
                <a:solidFill>
                  <a:srgbClr val="243444"/>
                </a:solidFill>
                <a:latin typeface="Calibri"/>
                <a:cs typeface="Calibri"/>
              </a:rPr>
              <a:t>Ensuring adequate controls over data is taxing when organiza</a:t>
            </a:r>
            <a:r>
              <a:rPr lang="en-US" sz="1150" dirty="0">
                <a:solidFill>
                  <a:srgbClr val="243444"/>
                </a:solidFill>
                <a:latin typeface="Calibri"/>
                <a:cs typeface="Calibri"/>
              </a:rPr>
              <a:t>ti</a:t>
            </a:r>
            <a:r>
              <a:rPr sz="1150" dirty="0">
                <a:solidFill>
                  <a:srgbClr val="243444"/>
                </a:solidFill>
                <a:latin typeface="Calibri"/>
                <a:cs typeface="Calibri"/>
              </a:rPr>
              <a:t>ons</a:t>
            </a:r>
            <a:endParaRPr sz="1150" dirty="0">
              <a:latin typeface="Calibri"/>
              <a:cs typeface="Calibri"/>
            </a:endParaRPr>
          </a:p>
          <a:p>
            <a:pPr marL="12700" marR="118745">
              <a:lnSpc>
                <a:spcPct val="100000"/>
              </a:lnSpc>
            </a:pPr>
            <a:r>
              <a:rPr sz="1150" dirty="0">
                <a:solidFill>
                  <a:srgbClr val="243444"/>
                </a:solidFill>
                <a:latin typeface="Calibri"/>
                <a:cs typeface="Calibri"/>
              </a:rPr>
              <a:t>are spread across the globe and have thousands of employees.  While conduc</a:t>
            </a:r>
            <a:r>
              <a:rPr lang="en-US" sz="1150" dirty="0">
                <a:solidFill>
                  <a:srgbClr val="243444"/>
                </a:solidFill>
                <a:latin typeface="Calibri"/>
                <a:cs typeface="Calibri"/>
              </a:rPr>
              <a:t>ti</a:t>
            </a:r>
            <a:r>
              <a:rPr sz="1150" dirty="0">
                <a:solidFill>
                  <a:srgbClr val="243444"/>
                </a:solidFill>
                <a:latin typeface="Calibri"/>
                <a:cs typeface="Calibri"/>
              </a:rPr>
              <a:t>ng remote 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ons, there can be less than  ideal physical control over the custodian’s device. In case where  the custodian’s worksta</a:t>
            </a:r>
            <a:r>
              <a:rPr lang="en-US" sz="1150" dirty="0">
                <a:solidFill>
                  <a:srgbClr val="243444"/>
                </a:solidFill>
                <a:latin typeface="Calibri"/>
                <a:cs typeface="Calibri"/>
              </a:rPr>
              <a:t>ti</a:t>
            </a:r>
            <a:r>
              <a:rPr sz="1150" dirty="0">
                <a:solidFill>
                  <a:srgbClr val="243444"/>
                </a:solidFill>
                <a:latin typeface="Calibri"/>
                <a:cs typeface="Calibri"/>
              </a:rPr>
              <a:t>on is remotely connected for desktop  imaging and the custodian is unwilling to share the informa</a:t>
            </a:r>
            <a:r>
              <a:rPr lang="en-US" sz="1150" dirty="0">
                <a:solidFill>
                  <a:srgbClr val="243444"/>
                </a:solidFill>
                <a:latin typeface="Calibri"/>
                <a:cs typeface="Calibri"/>
              </a:rPr>
              <a:t>ti</a:t>
            </a:r>
            <a:r>
              <a:rPr sz="1150" dirty="0">
                <a:solidFill>
                  <a:srgbClr val="243444"/>
                </a:solidFill>
                <a:latin typeface="Calibri"/>
                <a:cs typeface="Calibri"/>
              </a:rPr>
              <a:t>on,  there are numerous ways for the custodian to interfere with the  imaging. Thus, the inves</a:t>
            </a:r>
            <a:r>
              <a:rPr lang="en-US" sz="1150" dirty="0">
                <a:solidFill>
                  <a:srgbClr val="243444"/>
                </a:solidFill>
                <a:latin typeface="Calibri"/>
                <a:cs typeface="Calibri"/>
              </a:rPr>
              <a:t>ti</a:t>
            </a:r>
            <a:r>
              <a:rPr sz="1150" dirty="0">
                <a:solidFill>
                  <a:srgbClr val="243444"/>
                </a:solidFill>
                <a:latin typeface="Calibri"/>
                <a:cs typeface="Calibri"/>
              </a:rPr>
              <a:t>gator needs to consider security  measures that need to be taken for preven</a:t>
            </a:r>
            <a:r>
              <a:rPr lang="en-US" sz="1150" dirty="0">
                <a:solidFill>
                  <a:srgbClr val="243444"/>
                </a:solidFill>
                <a:latin typeface="Calibri"/>
                <a:cs typeface="Calibri"/>
              </a:rPr>
              <a:t>ti</a:t>
            </a:r>
            <a:r>
              <a:rPr sz="1150" dirty="0">
                <a:solidFill>
                  <a:srgbClr val="243444"/>
                </a:solidFill>
                <a:latin typeface="Calibri"/>
                <a:cs typeface="Calibri"/>
              </a:rPr>
              <a:t>ng unauthorised and  deliberate destruc</a:t>
            </a:r>
            <a:r>
              <a:rPr lang="en-US" sz="1150" dirty="0">
                <a:solidFill>
                  <a:srgbClr val="243444"/>
                </a:solidFill>
                <a:latin typeface="Calibri"/>
                <a:cs typeface="Calibri"/>
              </a:rPr>
              <a:t>ti</a:t>
            </a:r>
            <a:r>
              <a:rPr sz="1150" dirty="0">
                <a:solidFill>
                  <a:srgbClr val="243444"/>
                </a:solidFill>
                <a:latin typeface="Calibri"/>
                <a:cs typeface="Calibri"/>
              </a:rPr>
              <a:t>on of informa</a:t>
            </a:r>
            <a:r>
              <a:rPr lang="en-US" sz="1150" dirty="0">
                <a:solidFill>
                  <a:srgbClr val="243444"/>
                </a:solidFill>
                <a:latin typeface="Calibri"/>
                <a:cs typeface="Calibri"/>
              </a:rPr>
              <a:t>ti</a:t>
            </a:r>
            <a:r>
              <a:rPr sz="1150" dirty="0">
                <a:solidFill>
                  <a:srgbClr val="243444"/>
                </a:solidFill>
                <a:latin typeface="Calibri"/>
                <a:cs typeface="Calibri"/>
              </a:rPr>
              <a:t>on.</a:t>
            </a:r>
            <a:endParaRPr sz="1150" dirty="0">
              <a:latin typeface="Calibri"/>
              <a:cs typeface="Calibri"/>
            </a:endParaRPr>
          </a:p>
          <a:p>
            <a:pPr>
              <a:lnSpc>
                <a:spcPct val="100000"/>
              </a:lnSpc>
              <a:spcBef>
                <a:spcPts val="10"/>
              </a:spcBef>
            </a:pPr>
            <a:endParaRPr sz="950" dirty="0">
              <a:latin typeface="Calibri"/>
              <a:cs typeface="Calibri"/>
            </a:endParaRPr>
          </a:p>
          <a:p>
            <a:pPr marL="12700" marR="160655">
              <a:lnSpc>
                <a:spcPct val="100000"/>
              </a:lnSpc>
            </a:pPr>
            <a:r>
              <a:rPr sz="1150" dirty="0">
                <a:solidFill>
                  <a:srgbClr val="243444"/>
                </a:solidFill>
                <a:latin typeface="Calibri"/>
                <a:cs typeface="Calibri"/>
              </a:rPr>
              <a:t>Remote inves</a:t>
            </a:r>
            <a:r>
              <a:rPr lang="en-US" sz="1150" dirty="0">
                <a:solidFill>
                  <a:srgbClr val="243444"/>
                </a:solidFill>
                <a:latin typeface="Calibri"/>
                <a:cs typeface="Calibri"/>
              </a:rPr>
              <a:t>ti</a:t>
            </a:r>
            <a:r>
              <a:rPr sz="1150" dirty="0">
                <a:solidFill>
                  <a:srgbClr val="243444"/>
                </a:solidFill>
                <a:latin typeface="Calibri"/>
                <a:cs typeface="Calibri"/>
              </a:rPr>
              <a:t>ga</a:t>
            </a:r>
            <a:r>
              <a:rPr lang="en-US" sz="1150" dirty="0">
                <a:solidFill>
                  <a:srgbClr val="243444"/>
                </a:solidFill>
                <a:latin typeface="Calibri"/>
                <a:cs typeface="Calibri"/>
              </a:rPr>
              <a:t>ti</a:t>
            </a:r>
            <a:r>
              <a:rPr sz="1150" dirty="0">
                <a:solidFill>
                  <a:srgbClr val="243444"/>
                </a:solidFill>
                <a:latin typeface="Calibri"/>
                <a:cs typeface="Calibri"/>
              </a:rPr>
              <a:t>ons can span across countries and hence data  protec</a:t>
            </a:r>
            <a:r>
              <a:rPr lang="en-US" sz="1150" dirty="0">
                <a:solidFill>
                  <a:srgbClr val="243444"/>
                </a:solidFill>
                <a:latin typeface="Calibri"/>
                <a:cs typeface="Calibri"/>
              </a:rPr>
              <a:t>ti</a:t>
            </a:r>
            <a:r>
              <a:rPr sz="1150" dirty="0">
                <a:solidFill>
                  <a:srgbClr val="243444"/>
                </a:solidFill>
                <a:latin typeface="Calibri"/>
                <a:cs typeface="Calibri"/>
              </a:rPr>
              <a:t>on laws of other jurisdic</a:t>
            </a:r>
            <a:r>
              <a:rPr lang="en-US" sz="1150" dirty="0">
                <a:solidFill>
                  <a:srgbClr val="243444"/>
                </a:solidFill>
                <a:latin typeface="Calibri"/>
                <a:cs typeface="Calibri"/>
              </a:rPr>
              <a:t>ti</a:t>
            </a:r>
            <a:r>
              <a:rPr sz="1150" dirty="0">
                <a:solidFill>
                  <a:srgbClr val="243444"/>
                </a:solidFill>
                <a:latin typeface="Calibri"/>
                <a:cs typeface="Calibri"/>
              </a:rPr>
              <a:t>ons too will have to be  considered. For e.g., European Union’s (EU) General Data  Protec</a:t>
            </a:r>
            <a:r>
              <a:rPr lang="en-US" sz="1150" dirty="0">
                <a:solidFill>
                  <a:srgbClr val="243444"/>
                </a:solidFill>
                <a:latin typeface="Calibri"/>
                <a:cs typeface="Calibri"/>
              </a:rPr>
              <a:t>ti</a:t>
            </a:r>
            <a:r>
              <a:rPr sz="1150" dirty="0">
                <a:solidFill>
                  <a:srgbClr val="243444"/>
                </a:solidFill>
                <a:latin typeface="Calibri"/>
                <a:cs typeface="Calibri"/>
              </a:rPr>
              <a:t>on Regula</a:t>
            </a:r>
            <a:r>
              <a:rPr lang="en-US" sz="1150" dirty="0">
                <a:solidFill>
                  <a:srgbClr val="243444"/>
                </a:solidFill>
                <a:latin typeface="Calibri"/>
                <a:cs typeface="Calibri"/>
              </a:rPr>
              <a:t>ti</a:t>
            </a:r>
            <a:r>
              <a:rPr sz="1150" dirty="0">
                <a:solidFill>
                  <a:srgbClr val="243444"/>
                </a:solidFill>
                <a:latin typeface="Calibri"/>
                <a:cs typeface="Calibri"/>
              </a:rPr>
              <a:t>on (GDPR) addresses data minimisa</a:t>
            </a:r>
            <a:r>
              <a:rPr lang="en-US" sz="1150" dirty="0">
                <a:solidFill>
                  <a:srgbClr val="243444"/>
                </a:solidFill>
                <a:latin typeface="Calibri"/>
                <a:cs typeface="Calibri"/>
              </a:rPr>
              <a:t>ti</a:t>
            </a:r>
            <a:r>
              <a:rPr sz="1150" dirty="0">
                <a:solidFill>
                  <a:srgbClr val="243444"/>
                </a:solidFill>
                <a:latin typeface="Calibri"/>
                <a:cs typeface="Calibri"/>
              </a:rPr>
              <a:t>on,  restric</a:t>
            </a:r>
            <a:r>
              <a:rPr lang="en-US" sz="1150" dirty="0">
                <a:solidFill>
                  <a:srgbClr val="243444"/>
                </a:solidFill>
                <a:latin typeface="Calibri"/>
                <a:cs typeface="Calibri"/>
              </a:rPr>
              <a:t>ti</a:t>
            </a:r>
            <a:r>
              <a:rPr sz="1150" dirty="0">
                <a:solidFill>
                  <a:srgbClr val="243444"/>
                </a:solidFill>
                <a:latin typeface="Calibri"/>
                <a:cs typeface="Calibri"/>
              </a:rPr>
              <a:t>ons on personal data collec</a:t>
            </a:r>
            <a:r>
              <a:rPr lang="en-US" sz="1150" dirty="0">
                <a:solidFill>
                  <a:srgbClr val="243444"/>
                </a:solidFill>
                <a:latin typeface="Calibri"/>
                <a:cs typeface="Calibri"/>
              </a:rPr>
              <a:t>ti</a:t>
            </a:r>
            <a:r>
              <a:rPr sz="1150" dirty="0">
                <a:solidFill>
                  <a:srgbClr val="243444"/>
                </a:solidFill>
                <a:latin typeface="Calibri"/>
                <a:cs typeface="Calibri"/>
              </a:rPr>
              <a:t>on, and instruc</a:t>
            </a:r>
            <a:r>
              <a:rPr lang="en-US" sz="1150" dirty="0">
                <a:solidFill>
                  <a:srgbClr val="243444"/>
                </a:solidFill>
                <a:latin typeface="Calibri"/>
                <a:cs typeface="Calibri"/>
              </a:rPr>
              <a:t>ti</a:t>
            </a:r>
            <a:r>
              <a:rPr sz="1150" dirty="0">
                <a:solidFill>
                  <a:srgbClr val="243444"/>
                </a:solidFill>
                <a:latin typeface="Calibri"/>
                <a:cs typeface="Calibri"/>
              </a:rPr>
              <a:t>ons to  organisa</a:t>
            </a:r>
            <a:r>
              <a:rPr lang="en-US" sz="1150" dirty="0">
                <a:solidFill>
                  <a:srgbClr val="243444"/>
                </a:solidFill>
                <a:latin typeface="Calibri"/>
                <a:cs typeface="Calibri"/>
              </a:rPr>
              <a:t>ti</a:t>
            </a:r>
            <a:r>
              <a:rPr sz="1150" dirty="0">
                <a:solidFill>
                  <a:srgbClr val="243444"/>
                </a:solidFill>
                <a:latin typeface="Calibri"/>
                <a:cs typeface="Calibri"/>
              </a:rPr>
              <a:t>ons for not collec</a:t>
            </a:r>
            <a:r>
              <a:rPr lang="en-US" sz="1150" dirty="0">
                <a:solidFill>
                  <a:srgbClr val="243444"/>
                </a:solidFill>
                <a:latin typeface="Calibri"/>
                <a:cs typeface="Calibri"/>
              </a:rPr>
              <a:t>ti</a:t>
            </a:r>
            <a:r>
              <a:rPr sz="1150" dirty="0">
                <a:solidFill>
                  <a:srgbClr val="243444"/>
                </a:solidFill>
                <a:latin typeface="Calibri"/>
                <a:cs typeface="Calibri"/>
              </a:rPr>
              <a:t>ng personal data, unless necessary.</a:t>
            </a:r>
            <a:endParaRPr sz="1150" dirty="0">
              <a:latin typeface="Calibri"/>
              <a:cs typeface="Calibri"/>
            </a:endParaRPr>
          </a:p>
          <a:p>
            <a:pPr marL="12700" marR="43815">
              <a:lnSpc>
                <a:spcPct val="100000"/>
              </a:lnSpc>
            </a:pPr>
            <a:r>
              <a:rPr sz="1150" dirty="0">
                <a:solidFill>
                  <a:srgbClr val="243444"/>
                </a:solidFill>
                <a:latin typeface="Calibri"/>
                <a:cs typeface="Calibri"/>
              </a:rPr>
              <a:t>It is important to note that the GDPR also applies to organisa</a:t>
            </a:r>
            <a:r>
              <a:rPr lang="en-US" sz="1150" dirty="0">
                <a:solidFill>
                  <a:srgbClr val="243444"/>
                </a:solidFill>
                <a:latin typeface="Calibri"/>
                <a:cs typeface="Calibri"/>
              </a:rPr>
              <a:t>ti</a:t>
            </a:r>
            <a:r>
              <a:rPr sz="1150" dirty="0">
                <a:solidFill>
                  <a:srgbClr val="243444"/>
                </a:solidFill>
                <a:latin typeface="Calibri"/>
                <a:cs typeface="Calibri"/>
              </a:rPr>
              <a:t>ons  that are not based in the EU if they collect or process the personal  data of any person located in the EU. It lays down provisions for  sending a no</a:t>
            </a:r>
            <a:r>
              <a:rPr lang="en-US" sz="1150" dirty="0">
                <a:solidFill>
                  <a:srgbClr val="243444"/>
                </a:solidFill>
                <a:latin typeface="Calibri"/>
                <a:cs typeface="Calibri"/>
              </a:rPr>
              <a:t>ti</a:t>
            </a:r>
            <a:r>
              <a:rPr sz="1150" dirty="0">
                <a:solidFill>
                  <a:srgbClr val="243444"/>
                </a:solidFill>
                <a:latin typeface="Calibri"/>
                <a:cs typeface="Calibri"/>
              </a:rPr>
              <a:t>ce and obtaining consent from the individual whose  personal informa</a:t>
            </a:r>
            <a:r>
              <a:rPr lang="en-US" sz="1150" dirty="0">
                <a:solidFill>
                  <a:srgbClr val="243444"/>
                </a:solidFill>
                <a:latin typeface="Calibri"/>
                <a:cs typeface="Calibri"/>
              </a:rPr>
              <a:t>ti</a:t>
            </a:r>
            <a:r>
              <a:rPr sz="1150" dirty="0">
                <a:solidFill>
                  <a:srgbClr val="243444"/>
                </a:solidFill>
                <a:latin typeface="Calibri"/>
                <a:cs typeface="Calibri"/>
              </a:rPr>
              <a:t>on is being collected.</a:t>
            </a:r>
            <a:endParaRPr sz="1150" dirty="0">
              <a:latin typeface="Calibri"/>
              <a:cs typeface="Calibri"/>
            </a:endParaRPr>
          </a:p>
          <a:p>
            <a:pPr>
              <a:lnSpc>
                <a:spcPct val="100000"/>
              </a:lnSpc>
              <a:spcBef>
                <a:spcPts val="10"/>
              </a:spcBef>
            </a:pPr>
            <a:endParaRPr sz="950" dirty="0">
              <a:latin typeface="Calibri"/>
              <a:cs typeface="Calibri"/>
            </a:endParaRPr>
          </a:p>
          <a:p>
            <a:pPr marL="12700" marR="74295">
              <a:lnSpc>
                <a:spcPct val="100000"/>
              </a:lnSpc>
            </a:pPr>
            <a:r>
              <a:rPr sz="1150" dirty="0">
                <a:solidFill>
                  <a:srgbClr val="243444"/>
                </a:solidFill>
                <a:latin typeface="Calibri"/>
                <a:cs typeface="Calibri"/>
              </a:rPr>
              <a:t>Further the regula</a:t>
            </a:r>
            <a:r>
              <a:rPr lang="en-US" sz="1150" dirty="0">
                <a:solidFill>
                  <a:srgbClr val="243444"/>
                </a:solidFill>
                <a:latin typeface="Calibri"/>
                <a:cs typeface="Calibri"/>
              </a:rPr>
              <a:t>ti</a:t>
            </a:r>
            <a:r>
              <a:rPr sz="1150" dirty="0">
                <a:solidFill>
                  <a:srgbClr val="243444"/>
                </a:solidFill>
                <a:latin typeface="Calibri"/>
                <a:cs typeface="Calibri"/>
              </a:rPr>
              <a:t>on speciﬁes rules about data portability and  safe record keeping. The inves</a:t>
            </a:r>
            <a:r>
              <a:rPr lang="en-US" sz="1150" dirty="0">
                <a:solidFill>
                  <a:srgbClr val="243444"/>
                </a:solidFill>
                <a:latin typeface="Calibri"/>
                <a:cs typeface="Calibri"/>
              </a:rPr>
              <a:t>ti</a:t>
            </a:r>
            <a:r>
              <a:rPr sz="1150" dirty="0">
                <a:solidFill>
                  <a:srgbClr val="243444"/>
                </a:solidFill>
                <a:latin typeface="Calibri"/>
                <a:cs typeface="Calibri"/>
              </a:rPr>
              <a:t>gator must keep in mind what is  expected of them by the government regulators and the legali</a:t>
            </a:r>
            <a:r>
              <a:rPr lang="en-US" sz="1150" dirty="0">
                <a:solidFill>
                  <a:srgbClr val="243444"/>
                </a:solidFill>
                <a:latin typeface="Calibri"/>
                <a:cs typeface="Calibri"/>
              </a:rPr>
              <a:t>ti</a:t>
            </a:r>
            <a:r>
              <a:rPr sz="1150" dirty="0">
                <a:solidFill>
                  <a:srgbClr val="243444"/>
                </a:solidFill>
                <a:latin typeface="Calibri"/>
                <a:cs typeface="Calibri"/>
              </a:rPr>
              <a:t>es</a:t>
            </a:r>
            <a:r>
              <a:rPr lang="en-US" sz="1150" dirty="0">
                <a:solidFill>
                  <a:srgbClr val="243444"/>
                </a:solidFill>
                <a:latin typeface="Calibri"/>
                <a:cs typeface="Calibri"/>
              </a:rPr>
              <a:t> </a:t>
            </a:r>
            <a:r>
              <a:rPr sz="1150" dirty="0">
                <a:solidFill>
                  <a:srgbClr val="243444"/>
                </a:solidFill>
                <a:latin typeface="Calibri"/>
                <a:cs typeface="Calibri"/>
              </a:rPr>
              <a:t>behind collec</a:t>
            </a:r>
            <a:r>
              <a:rPr lang="en-US" sz="1150" dirty="0">
                <a:solidFill>
                  <a:srgbClr val="243444"/>
                </a:solidFill>
                <a:latin typeface="Calibri"/>
                <a:cs typeface="Calibri"/>
              </a:rPr>
              <a:t>ti</a:t>
            </a:r>
            <a:r>
              <a:rPr sz="1150" dirty="0">
                <a:solidFill>
                  <a:srgbClr val="243444"/>
                </a:solidFill>
                <a:latin typeface="Calibri"/>
                <a:cs typeface="Calibri"/>
              </a:rPr>
              <a:t>ng personal data from devices of the custodian.</a:t>
            </a:r>
            <a:endParaRPr sz="1150" dirty="0">
              <a:latin typeface="Calibri"/>
              <a:cs typeface="Calibri"/>
            </a:endParaRPr>
          </a:p>
        </p:txBody>
      </p:sp>
      <p:grpSp>
        <p:nvGrpSpPr>
          <p:cNvPr id="3" name="object 3"/>
          <p:cNvGrpSpPr/>
          <p:nvPr/>
        </p:nvGrpSpPr>
        <p:grpSpPr>
          <a:xfrm>
            <a:off x="0" y="0"/>
            <a:ext cx="3153410" cy="10692130"/>
            <a:chOff x="0" y="0"/>
            <a:chExt cx="3153410" cy="10692130"/>
          </a:xfrm>
        </p:grpSpPr>
        <p:pic>
          <p:nvPicPr>
            <p:cNvPr id="4" name="object 4"/>
            <p:cNvPicPr/>
            <p:nvPr/>
          </p:nvPicPr>
          <p:blipFill>
            <a:blip r:embed="rId2" cstate="print"/>
            <a:stretch>
              <a:fillRect/>
            </a:stretch>
          </p:blipFill>
          <p:spPr>
            <a:xfrm>
              <a:off x="0" y="0"/>
              <a:ext cx="2855874" cy="10692003"/>
            </a:xfrm>
            <a:prstGeom prst="rect">
              <a:avLst/>
            </a:prstGeom>
          </p:spPr>
        </p:pic>
        <p:sp>
          <p:nvSpPr>
            <p:cNvPr id="5" name="object 5"/>
            <p:cNvSpPr/>
            <p:nvPr/>
          </p:nvSpPr>
          <p:spPr>
            <a:xfrm>
              <a:off x="2266273" y="4605732"/>
              <a:ext cx="887094" cy="887094"/>
            </a:xfrm>
            <a:custGeom>
              <a:avLst/>
              <a:gdLst/>
              <a:ahLst/>
              <a:cxnLst/>
              <a:rect l="l" t="t" r="r" b="b"/>
              <a:pathLst>
                <a:path w="887094" h="887095">
                  <a:moveTo>
                    <a:pt x="443509" y="0"/>
                  </a:moveTo>
                  <a:lnTo>
                    <a:pt x="395183" y="2602"/>
                  </a:lnTo>
                  <a:lnTo>
                    <a:pt x="348365" y="10229"/>
                  </a:lnTo>
                  <a:lnTo>
                    <a:pt x="303325" y="22610"/>
                  </a:lnTo>
                  <a:lnTo>
                    <a:pt x="260333" y="39474"/>
                  </a:lnTo>
                  <a:lnTo>
                    <a:pt x="219661" y="60551"/>
                  </a:lnTo>
                  <a:lnTo>
                    <a:pt x="181577" y="85571"/>
                  </a:lnTo>
                  <a:lnTo>
                    <a:pt x="146354" y="114262"/>
                  </a:lnTo>
                  <a:lnTo>
                    <a:pt x="114262" y="146354"/>
                  </a:lnTo>
                  <a:lnTo>
                    <a:pt x="85571" y="181577"/>
                  </a:lnTo>
                  <a:lnTo>
                    <a:pt x="60551" y="219661"/>
                  </a:lnTo>
                  <a:lnTo>
                    <a:pt x="39474" y="260333"/>
                  </a:lnTo>
                  <a:lnTo>
                    <a:pt x="22610" y="303325"/>
                  </a:lnTo>
                  <a:lnTo>
                    <a:pt x="10229" y="348365"/>
                  </a:lnTo>
                  <a:lnTo>
                    <a:pt x="2602" y="395183"/>
                  </a:lnTo>
                  <a:lnTo>
                    <a:pt x="0" y="443509"/>
                  </a:lnTo>
                  <a:lnTo>
                    <a:pt x="2602" y="491834"/>
                  </a:lnTo>
                  <a:lnTo>
                    <a:pt x="10229" y="538653"/>
                  </a:lnTo>
                  <a:lnTo>
                    <a:pt x="22610" y="583693"/>
                  </a:lnTo>
                  <a:lnTo>
                    <a:pt x="39474" y="626684"/>
                  </a:lnTo>
                  <a:lnTo>
                    <a:pt x="60551" y="667357"/>
                  </a:lnTo>
                  <a:lnTo>
                    <a:pt x="85571" y="705440"/>
                  </a:lnTo>
                  <a:lnTo>
                    <a:pt x="114262" y="740663"/>
                  </a:lnTo>
                  <a:lnTo>
                    <a:pt x="146354" y="772756"/>
                  </a:lnTo>
                  <a:lnTo>
                    <a:pt x="181577" y="801447"/>
                  </a:lnTo>
                  <a:lnTo>
                    <a:pt x="219661" y="826467"/>
                  </a:lnTo>
                  <a:lnTo>
                    <a:pt x="260333" y="847544"/>
                  </a:lnTo>
                  <a:lnTo>
                    <a:pt x="303325" y="864408"/>
                  </a:lnTo>
                  <a:lnTo>
                    <a:pt x="348365" y="876789"/>
                  </a:lnTo>
                  <a:lnTo>
                    <a:pt x="395183" y="884416"/>
                  </a:lnTo>
                  <a:lnTo>
                    <a:pt x="443509" y="887018"/>
                  </a:lnTo>
                  <a:lnTo>
                    <a:pt x="491834" y="884416"/>
                  </a:lnTo>
                  <a:lnTo>
                    <a:pt x="538653" y="876789"/>
                  </a:lnTo>
                  <a:lnTo>
                    <a:pt x="583693" y="864408"/>
                  </a:lnTo>
                  <a:lnTo>
                    <a:pt x="626684" y="847544"/>
                  </a:lnTo>
                  <a:lnTo>
                    <a:pt x="667357" y="826467"/>
                  </a:lnTo>
                  <a:lnTo>
                    <a:pt x="705440" y="801447"/>
                  </a:lnTo>
                  <a:lnTo>
                    <a:pt x="740663" y="772756"/>
                  </a:lnTo>
                  <a:lnTo>
                    <a:pt x="772756" y="740663"/>
                  </a:lnTo>
                  <a:lnTo>
                    <a:pt x="801447" y="705440"/>
                  </a:lnTo>
                  <a:lnTo>
                    <a:pt x="826467" y="667357"/>
                  </a:lnTo>
                  <a:lnTo>
                    <a:pt x="847544" y="626684"/>
                  </a:lnTo>
                  <a:lnTo>
                    <a:pt x="864408" y="583693"/>
                  </a:lnTo>
                  <a:lnTo>
                    <a:pt x="876789" y="538653"/>
                  </a:lnTo>
                  <a:lnTo>
                    <a:pt x="884416" y="491834"/>
                  </a:lnTo>
                  <a:lnTo>
                    <a:pt x="887018" y="443509"/>
                  </a:lnTo>
                  <a:lnTo>
                    <a:pt x="884416" y="395183"/>
                  </a:lnTo>
                  <a:lnTo>
                    <a:pt x="876789" y="348365"/>
                  </a:lnTo>
                  <a:lnTo>
                    <a:pt x="864408" y="303325"/>
                  </a:lnTo>
                  <a:lnTo>
                    <a:pt x="847544" y="260333"/>
                  </a:lnTo>
                  <a:lnTo>
                    <a:pt x="826467" y="219661"/>
                  </a:lnTo>
                  <a:lnTo>
                    <a:pt x="801447" y="181577"/>
                  </a:lnTo>
                  <a:lnTo>
                    <a:pt x="772756" y="146354"/>
                  </a:lnTo>
                  <a:lnTo>
                    <a:pt x="740663" y="114262"/>
                  </a:lnTo>
                  <a:lnTo>
                    <a:pt x="705440" y="85571"/>
                  </a:lnTo>
                  <a:lnTo>
                    <a:pt x="667357" y="60551"/>
                  </a:lnTo>
                  <a:lnTo>
                    <a:pt x="626684" y="39474"/>
                  </a:lnTo>
                  <a:lnTo>
                    <a:pt x="583693" y="22610"/>
                  </a:lnTo>
                  <a:lnTo>
                    <a:pt x="538653" y="10229"/>
                  </a:lnTo>
                  <a:lnTo>
                    <a:pt x="491834" y="2602"/>
                  </a:lnTo>
                  <a:lnTo>
                    <a:pt x="443509" y="0"/>
                  </a:lnTo>
                  <a:close/>
                </a:path>
              </a:pathLst>
            </a:custGeom>
            <a:solidFill>
              <a:srgbClr val="AB0E1E"/>
            </a:solidFill>
          </p:spPr>
          <p:txBody>
            <a:bodyPr wrap="square" lIns="0" tIns="0" rIns="0" bIns="0" rtlCol="0"/>
            <a:lstStyle/>
            <a:p>
              <a:endParaRPr/>
            </a:p>
          </p:txBody>
        </p:sp>
        <p:sp>
          <p:nvSpPr>
            <p:cNvPr id="6" name="object 6"/>
            <p:cNvSpPr/>
            <p:nvPr/>
          </p:nvSpPr>
          <p:spPr>
            <a:xfrm>
              <a:off x="2477999" y="4783343"/>
              <a:ext cx="437515" cy="507365"/>
            </a:xfrm>
            <a:custGeom>
              <a:avLst/>
              <a:gdLst/>
              <a:ahLst/>
              <a:cxnLst/>
              <a:rect l="l" t="t" r="r" b="b"/>
              <a:pathLst>
                <a:path w="437514" h="507364">
                  <a:moveTo>
                    <a:pt x="3606" y="0"/>
                  </a:moveTo>
                  <a:lnTo>
                    <a:pt x="12" y="3594"/>
                  </a:lnTo>
                  <a:lnTo>
                    <a:pt x="0" y="12471"/>
                  </a:lnTo>
                  <a:lnTo>
                    <a:pt x="3594" y="16065"/>
                  </a:lnTo>
                  <a:lnTo>
                    <a:pt x="8064" y="16078"/>
                  </a:lnTo>
                  <a:lnTo>
                    <a:pt x="28642" y="19154"/>
                  </a:lnTo>
                  <a:lnTo>
                    <a:pt x="45246" y="27392"/>
                  </a:lnTo>
                  <a:lnTo>
                    <a:pt x="56445" y="39561"/>
                  </a:lnTo>
                  <a:lnTo>
                    <a:pt x="60553" y="54432"/>
                  </a:lnTo>
                  <a:lnTo>
                    <a:pt x="60553" y="503529"/>
                  </a:lnTo>
                  <a:lnTo>
                    <a:pt x="64147" y="507123"/>
                  </a:lnTo>
                  <a:lnTo>
                    <a:pt x="68592" y="507123"/>
                  </a:lnTo>
                  <a:lnTo>
                    <a:pt x="73037" y="507123"/>
                  </a:lnTo>
                  <a:lnTo>
                    <a:pt x="76631" y="503529"/>
                  </a:lnTo>
                  <a:lnTo>
                    <a:pt x="76631" y="54432"/>
                  </a:lnTo>
                  <a:lnTo>
                    <a:pt x="75255" y="43554"/>
                  </a:lnTo>
                  <a:lnTo>
                    <a:pt x="71308" y="33410"/>
                  </a:lnTo>
                  <a:lnTo>
                    <a:pt x="65064" y="24214"/>
                  </a:lnTo>
                  <a:lnTo>
                    <a:pt x="56794" y="16179"/>
                  </a:lnTo>
                  <a:lnTo>
                    <a:pt x="355739" y="16814"/>
                  </a:lnTo>
                  <a:lnTo>
                    <a:pt x="381156" y="20661"/>
                  </a:lnTo>
                  <a:lnTo>
                    <a:pt x="401932" y="31043"/>
                  </a:lnTo>
                  <a:lnTo>
                    <a:pt x="415950" y="46395"/>
                  </a:lnTo>
                  <a:lnTo>
                    <a:pt x="421093" y="65150"/>
                  </a:lnTo>
                  <a:lnTo>
                    <a:pt x="421093" y="427050"/>
                  </a:lnTo>
                  <a:lnTo>
                    <a:pt x="424700" y="430644"/>
                  </a:lnTo>
                  <a:lnTo>
                    <a:pt x="433578" y="430644"/>
                  </a:lnTo>
                  <a:lnTo>
                    <a:pt x="437172" y="427050"/>
                  </a:lnTo>
                  <a:lnTo>
                    <a:pt x="437172" y="65150"/>
                  </a:lnTo>
                  <a:lnTo>
                    <a:pt x="430765" y="40157"/>
                  </a:lnTo>
                  <a:lnTo>
                    <a:pt x="413304" y="19699"/>
                  </a:lnTo>
                  <a:lnTo>
                    <a:pt x="387424" y="5863"/>
                  </a:lnTo>
                  <a:lnTo>
                    <a:pt x="355765" y="736"/>
                  </a:lnTo>
                  <a:lnTo>
                    <a:pt x="3606" y="0"/>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2417445" y="4783352"/>
              <a:ext cx="137185" cy="164973"/>
            </a:xfrm>
            <a:prstGeom prst="rect">
              <a:avLst/>
            </a:prstGeom>
          </p:spPr>
        </p:pic>
        <p:pic>
          <p:nvPicPr>
            <p:cNvPr id="8" name="object 8"/>
            <p:cNvPicPr/>
            <p:nvPr/>
          </p:nvPicPr>
          <p:blipFill>
            <a:blip r:embed="rId4" cstate="print"/>
            <a:stretch>
              <a:fillRect/>
            </a:stretch>
          </p:blipFill>
          <p:spPr>
            <a:xfrm>
              <a:off x="2538554" y="5199720"/>
              <a:ext cx="137185" cy="136791"/>
            </a:xfrm>
            <a:prstGeom prst="rect">
              <a:avLst/>
            </a:prstGeom>
          </p:spPr>
        </p:pic>
        <p:sp>
          <p:nvSpPr>
            <p:cNvPr id="9" name="object 9"/>
            <p:cNvSpPr/>
            <p:nvPr/>
          </p:nvSpPr>
          <p:spPr>
            <a:xfrm>
              <a:off x="2588107" y="4844833"/>
              <a:ext cx="374015" cy="492125"/>
            </a:xfrm>
            <a:custGeom>
              <a:avLst/>
              <a:gdLst/>
              <a:ahLst/>
              <a:cxnLst/>
              <a:rect l="l" t="t" r="r" b="b"/>
              <a:pathLst>
                <a:path w="374014" h="492125">
                  <a:moveTo>
                    <a:pt x="252374" y="3594"/>
                  </a:moveTo>
                  <a:lnTo>
                    <a:pt x="248780" y="0"/>
                  </a:lnTo>
                  <a:lnTo>
                    <a:pt x="236308" y="0"/>
                  </a:lnTo>
                  <a:lnTo>
                    <a:pt x="236308" y="16065"/>
                  </a:lnTo>
                  <a:lnTo>
                    <a:pt x="236308" y="25933"/>
                  </a:lnTo>
                  <a:lnTo>
                    <a:pt x="40576" y="25933"/>
                  </a:lnTo>
                  <a:lnTo>
                    <a:pt x="40576" y="16065"/>
                  </a:lnTo>
                  <a:lnTo>
                    <a:pt x="236308" y="16065"/>
                  </a:lnTo>
                  <a:lnTo>
                    <a:pt x="236308" y="0"/>
                  </a:lnTo>
                  <a:lnTo>
                    <a:pt x="28092" y="0"/>
                  </a:lnTo>
                  <a:lnTo>
                    <a:pt x="24498" y="3594"/>
                  </a:lnTo>
                  <a:lnTo>
                    <a:pt x="24498" y="38404"/>
                  </a:lnTo>
                  <a:lnTo>
                    <a:pt x="28092" y="42011"/>
                  </a:lnTo>
                  <a:lnTo>
                    <a:pt x="248780" y="42011"/>
                  </a:lnTo>
                  <a:lnTo>
                    <a:pt x="252374" y="38404"/>
                  </a:lnTo>
                  <a:lnTo>
                    <a:pt x="252374" y="25933"/>
                  </a:lnTo>
                  <a:lnTo>
                    <a:pt x="252374" y="16065"/>
                  </a:lnTo>
                  <a:lnTo>
                    <a:pt x="252374" y="3594"/>
                  </a:lnTo>
                  <a:close/>
                </a:path>
                <a:path w="374014" h="492125">
                  <a:moveTo>
                    <a:pt x="288531" y="140677"/>
                  </a:moveTo>
                  <a:lnTo>
                    <a:pt x="284937" y="137071"/>
                  </a:lnTo>
                  <a:lnTo>
                    <a:pt x="3606" y="137071"/>
                  </a:lnTo>
                  <a:lnTo>
                    <a:pt x="0" y="140677"/>
                  </a:lnTo>
                  <a:lnTo>
                    <a:pt x="0" y="149555"/>
                  </a:lnTo>
                  <a:lnTo>
                    <a:pt x="3606" y="153149"/>
                  </a:lnTo>
                  <a:lnTo>
                    <a:pt x="280492" y="153149"/>
                  </a:lnTo>
                  <a:lnTo>
                    <a:pt x="284937" y="153149"/>
                  </a:lnTo>
                  <a:lnTo>
                    <a:pt x="288531" y="149555"/>
                  </a:lnTo>
                  <a:lnTo>
                    <a:pt x="288531" y="140677"/>
                  </a:lnTo>
                  <a:close/>
                </a:path>
                <a:path w="374014" h="492125">
                  <a:moveTo>
                    <a:pt x="288531" y="107188"/>
                  </a:moveTo>
                  <a:lnTo>
                    <a:pt x="284937" y="103581"/>
                  </a:lnTo>
                  <a:lnTo>
                    <a:pt x="3606" y="103581"/>
                  </a:lnTo>
                  <a:lnTo>
                    <a:pt x="0" y="107188"/>
                  </a:lnTo>
                  <a:lnTo>
                    <a:pt x="0" y="116065"/>
                  </a:lnTo>
                  <a:lnTo>
                    <a:pt x="3606" y="119659"/>
                  </a:lnTo>
                  <a:lnTo>
                    <a:pt x="280492" y="119659"/>
                  </a:lnTo>
                  <a:lnTo>
                    <a:pt x="284937" y="119659"/>
                  </a:lnTo>
                  <a:lnTo>
                    <a:pt x="288531" y="116065"/>
                  </a:lnTo>
                  <a:lnTo>
                    <a:pt x="288531" y="107188"/>
                  </a:lnTo>
                  <a:close/>
                </a:path>
                <a:path w="374014" h="492125">
                  <a:moveTo>
                    <a:pt x="288531" y="73698"/>
                  </a:moveTo>
                  <a:lnTo>
                    <a:pt x="284937" y="70091"/>
                  </a:lnTo>
                  <a:lnTo>
                    <a:pt x="3606" y="70091"/>
                  </a:lnTo>
                  <a:lnTo>
                    <a:pt x="0" y="73698"/>
                  </a:lnTo>
                  <a:lnTo>
                    <a:pt x="0" y="82575"/>
                  </a:lnTo>
                  <a:lnTo>
                    <a:pt x="3606" y="86169"/>
                  </a:lnTo>
                  <a:lnTo>
                    <a:pt x="280492" y="86169"/>
                  </a:lnTo>
                  <a:lnTo>
                    <a:pt x="284937" y="86169"/>
                  </a:lnTo>
                  <a:lnTo>
                    <a:pt x="288531" y="82575"/>
                  </a:lnTo>
                  <a:lnTo>
                    <a:pt x="288531" y="73698"/>
                  </a:lnTo>
                  <a:close/>
                </a:path>
                <a:path w="374014" h="492125">
                  <a:moveTo>
                    <a:pt x="373570" y="358495"/>
                  </a:moveTo>
                  <a:lnTo>
                    <a:pt x="369976" y="354901"/>
                  </a:lnTo>
                  <a:lnTo>
                    <a:pt x="357505" y="354901"/>
                  </a:lnTo>
                  <a:lnTo>
                    <a:pt x="357505" y="370967"/>
                  </a:lnTo>
                  <a:lnTo>
                    <a:pt x="357505" y="437261"/>
                  </a:lnTo>
                  <a:lnTo>
                    <a:pt x="353364" y="452170"/>
                  </a:lnTo>
                  <a:lnTo>
                    <a:pt x="342099" y="464362"/>
                  </a:lnTo>
                  <a:lnTo>
                    <a:pt x="325399" y="472592"/>
                  </a:lnTo>
                  <a:lnTo>
                    <a:pt x="304977" y="475615"/>
                  </a:lnTo>
                  <a:lnTo>
                    <a:pt x="67652" y="475615"/>
                  </a:lnTo>
                  <a:lnTo>
                    <a:pt x="75971" y="467563"/>
                  </a:lnTo>
                  <a:lnTo>
                    <a:pt x="82257" y="458343"/>
                  </a:lnTo>
                  <a:lnTo>
                    <a:pt x="86233" y="448170"/>
                  </a:lnTo>
                  <a:lnTo>
                    <a:pt x="87617" y="437261"/>
                  </a:lnTo>
                  <a:lnTo>
                    <a:pt x="87617" y="370967"/>
                  </a:lnTo>
                  <a:lnTo>
                    <a:pt x="357505" y="370967"/>
                  </a:lnTo>
                  <a:lnTo>
                    <a:pt x="357505" y="354901"/>
                  </a:lnTo>
                  <a:lnTo>
                    <a:pt x="75145" y="354901"/>
                  </a:lnTo>
                  <a:lnTo>
                    <a:pt x="71551" y="358495"/>
                  </a:lnTo>
                  <a:lnTo>
                    <a:pt x="71551" y="437261"/>
                  </a:lnTo>
                  <a:lnTo>
                    <a:pt x="67424" y="452170"/>
                  </a:lnTo>
                  <a:lnTo>
                    <a:pt x="56159" y="464362"/>
                  </a:lnTo>
                  <a:lnTo>
                    <a:pt x="39458" y="472592"/>
                  </a:lnTo>
                  <a:lnTo>
                    <a:pt x="19037" y="475615"/>
                  </a:lnTo>
                  <a:lnTo>
                    <a:pt x="14592" y="475615"/>
                  </a:lnTo>
                  <a:lnTo>
                    <a:pt x="10998" y="479209"/>
                  </a:lnTo>
                  <a:lnTo>
                    <a:pt x="10998" y="488086"/>
                  </a:lnTo>
                  <a:lnTo>
                    <a:pt x="14592" y="491693"/>
                  </a:lnTo>
                  <a:lnTo>
                    <a:pt x="304977" y="491693"/>
                  </a:lnTo>
                  <a:lnTo>
                    <a:pt x="331647" y="487400"/>
                  </a:lnTo>
                  <a:lnTo>
                    <a:pt x="353453" y="475729"/>
                  </a:lnTo>
                  <a:lnTo>
                    <a:pt x="368173" y="458419"/>
                  </a:lnTo>
                  <a:lnTo>
                    <a:pt x="373570" y="437261"/>
                  </a:lnTo>
                  <a:lnTo>
                    <a:pt x="373570" y="370967"/>
                  </a:lnTo>
                  <a:lnTo>
                    <a:pt x="373570" y="358495"/>
                  </a:lnTo>
                  <a:close/>
                </a:path>
              </a:pathLst>
            </a:custGeom>
            <a:solidFill>
              <a:srgbClr val="FFFFFF"/>
            </a:solidFill>
          </p:spPr>
          <p:txBody>
            <a:bodyPr wrap="square" lIns="0" tIns="0" rIns="0" bIns="0" rtlCol="0"/>
            <a:lstStyle/>
            <a:p>
              <a:endParaRPr/>
            </a:p>
          </p:txBody>
        </p:sp>
      </p:grpSp>
      <p:sp>
        <p:nvSpPr>
          <p:cNvPr id="10" name="object 10"/>
          <p:cNvSpPr/>
          <p:nvPr/>
        </p:nvSpPr>
        <p:spPr>
          <a:xfrm>
            <a:off x="6642100" y="10421708"/>
            <a:ext cx="265430" cy="270510"/>
          </a:xfrm>
          <a:custGeom>
            <a:avLst/>
            <a:gdLst/>
            <a:ahLst/>
            <a:cxnLst/>
            <a:rect l="l" t="t" r="r" b="b"/>
            <a:pathLst>
              <a:path w="265429" h="270509">
                <a:moveTo>
                  <a:pt x="0" y="0"/>
                </a:moveTo>
                <a:lnTo>
                  <a:pt x="264883" y="0"/>
                </a:lnTo>
                <a:lnTo>
                  <a:pt x="264883" y="270294"/>
                </a:lnTo>
                <a:lnTo>
                  <a:pt x="0" y="270294"/>
                </a:lnTo>
                <a:lnTo>
                  <a:pt x="0" y="0"/>
                </a:lnTo>
                <a:close/>
              </a:path>
            </a:pathLst>
          </a:custGeom>
          <a:solidFill>
            <a:srgbClr val="AB0E1E"/>
          </a:solid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765"/>
              </a:lnSpc>
            </a:pPr>
            <a:r>
              <a:rPr dirty="0"/>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0309" cy="10692130"/>
            <a:chOff x="0" y="0"/>
            <a:chExt cx="7560309" cy="10692130"/>
          </a:xfrm>
        </p:grpSpPr>
        <p:pic>
          <p:nvPicPr>
            <p:cNvPr id="3" name="object 3"/>
            <p:cNvPicPr/>
            <p:nvPr/>
          </p:nvPicPr>
          <p:blipFill>
            <a:blip r:embed="rId2" cstate="print"/>
            <a:stretch>
              <a:fillRect/>
            </a:stretch>
          </p:blipFill>
          <p:spPr>
            <a:xfrm>
              <a:off x="0" y="0"/>
              <a:ext cx="7560068" cy="10692003"/>
            </a:xfrm>
            <a:prstGeom prst="rect">
              <a:avLst/>
            </a:prstGeom>
          </p:spPr>
        </p:pic>
        <p:sp>
          <p:nvSpPr>
            <p:cNvPr id="4" name="object 4"/>
            <p:cNvSpPr/>
            <p:nvPr/>
          </p:nvSpPr>
          <p:spPr>
            <a:xfrm>
              <a:off x="6642100" y="10421721"/>
              <a:ext cx="265430" cy="270510"/>
            </a:xfrm>
            <a:custGeom>
              <a:avLst/>
              <a:gdLst/>
              <a:ahLst/>
              <a:cxnLst/>
              <a:rect l="l" t="t" r="r" b="b"/>
              <a:pathLst>
                <a:path w="265429" h="270509">
                  <a:moveTo>
                    <a:pt x="264883" y="0"/>
                  </a:moveTo>
                  <a:lnTo>
                    <a:pt x="0" y="0"/>
                  </a:lnTo>
                  <a:lnTo>
                    <a:pt x="0" y="270281"/>
                  </a:lnTo>
                  <a:lnTo>
                    <a:pt x="264883" y="270281"/>
                  </a:lnTo>
                  <a:lnTo>
                    <a:pt x="264883" y="0"/>
                  </a:lnTo>
                  <a:close/>
                </a:path>
              </a:pathLst>
            </a:custGeom>
            <a:solidFill>
              <a:srgbClr val="AB0E1E"/>
            </a:solidFill>
          </p:spPr>
          <p:txBody>
            <a:bodyPr wrap="square" lIns="0" tIns="0" rIns="0" bIns="0" rtlCol="0"/>
            <a:lstStyle/>
            <a:p>
              <a:endParaRPr/>
            </a:p>
          </p:txBody>
        </p:sp>
      </p:grpSp>
      <p:sp>
        <p:nvSpPr>
          <p:cNvPr id="5" name="object 5"/>
          <p:cNvSpPr txBox="1"/>
          <p:nvPr/>
        </p:nvSpPr>
        <p:spPr>
          <a:xfrm>
            <a:off x="3261432" y="5202514"/>
            <a:ext cx="3719195" cy="2274982"/>
          </a:xfrm>
          <a:prstGeom prst="rect">
            <a:avLst/>
          </a:prstGeom>
        </p:spPr>
        <p:txBody>
          <a:bodyPr vert="horz" wrap="square" lIns="0" tIns="12700" rIns="0" bIns="0" rtlCol="0">
            <a:spAutoFit/>
          </a:bodyPr>
          <a:lstStyle/>
          <a:p>
            <a:pPr marL="12700">
              <a:lnSpc>
                <a:spcPct val="100000"/>
              </a:lnSpc>
              <a:spcBef>
                <a:spcPts val="100"/>
              </a:spcBef>
            </a:pPr>
            <a:r>
              <a:rPr sz="1400" b="1" dirty="0">
                <a:solidFill>
                  <a:schemeClr val="bg1"/>
                </a:solidFill>
                <a:latin typeface="Calibri"/>
                <a:cs typeface="Calibri"/>
              </a:rPr>
              <a:t>Sources</a:t>
            </a:r>
            <a:endParaRPr sz="1400" dirty="0">
              <a:solidFill>
                <a:schemeClr val="bg1"/>
              </a:solidFill>
              <a:latin typeface="Calibri"/>
              <a:cs typeface="Calibri"/>
            </a:endParaRPr>
          </a:p>
          <a:p>
            <a:pPr>
              <a:lnSpc>
                <a:spcPct val="100000"/>
              </a:lnSpc>
            </a:pPr>
            <a:endParaRPr sz="900" dirty="0">
              <a:solidFill>
                <a:schemeClr val="bg1"/>
              </a:solidFill>
              <a:latin typeface="Calibri"/>
              <a:cs typeface="Calibri"/>
            </a:endParaRPr>
          </a:p>
          <a:p>
            <a:pPr marL="12700" marR="1354455">
              <a:lnSpc>
                <a:spcPct val="100000"/>
              </a:lnSpc>
            </a:pPr>
            <a:r>
              <a:rPr sz="1000" dirty="0">
                <a:solidFill>
                  <a:schemeClr val="bg1"/>
                </a:solidFill>
                <a:latin typeface="Calibri"/>
                <a:cs typeface="Calibri"/>
                <a:hlinkClick r:id="rId3">
                  <a:extLst>
                    <a:ext uri="{A12FA001-AC4F-418D-AE19-62706E023703}">
                      <ahyp:hlinkClr xmlns:ahyp="http://schemas.microsoft.com/office/drawing/2018/hyperlinkcolor" val="tx"/>
                    </a:ext>
                  </a:extLst>
                </a:hlinkClick>
              </a:rPr>
              <a:t>1h</a:t>
            </a:r>
            <a:r>
              <a:rPr lang="en-US" sz="1000" dirty="0">
                <a:solidFill>
                  <a:schemeClr val="bg1"/>
                </a:solidFill>
                <a:latin typeface="Calibri"/>
                <a:cs typeface="Calibri"/>
                <a:hlinkClick r:id="rId3">
                  <a:extLst>
                    <a:ext uri="{A12FA001-AC4F-418D-AE19-62706E023703}">
                      <ahyp:hlinkClr xmlns:ahyp="http://schemas.microsoft.com/office/drawing/2018/hyperlinkcolor" val="tx"/>
                    </a:ext>
                  </a:extLst>
                </a:hlinkClick>
              </a:rPr>
              <a:t>tt</a:t>
            </a:r>
            <a:r>
              <a:rPr sz="1000" dirty="0">
                <a:solidFill>
                  <a:schemeClr val="bg1"/>
                </a:solidFill>
                <a:latin typeface="Calibri"/>
                <a:cs typeface="Calibri"/>
                <a:hlinkClick r:id="rId3">
                  <a:extLst>
                    <a:ext uri="{A12FA001-AC4F-418D-AE19-62706E023703}">
                      <ahyp:hlinkClr xmlns:ahyp="http://schemas.microsoft.com/office/drawing/2018/hyperlinkcolor" val="tx"/>
                    </a:ext>
                  </a:extLst>
                </a:hlinkClick>
              </a:rPr>
              <a:t>ps://www.forbes.com/sites/carolinecastril lon/2021/12/27/this-is-the-future-of-re- mote-work-in-2021/?sh=27644b0f1e1d</a:t>
            </a:r>
            <a:endParaRPr sz="1000" dirty="0">
              <a:solidFill>
                <a:schemeClr val="bg1"/>
              </a:solidFill>
              <a:latin typeface="Calibri"/>
              <a:cs typeface="Calibri"/>
            </a:endParaRPr>
          </a:p>
          <a:p>
            <a:pPr>
              <a:lnSpc>
                <a:spcPct val="100000"/>
              </a:lnSpc>
              <a:spcBef>
                <a:spcPts val="45"/>
              </a:spcBef>
            </a:pPr>
            <a:endParaRPr sz="800" dirty="0">
              <a:solidFill>
                <a:schemeClr val="bg1"/>
              </a:solidFill>
              <a:latin typeface="Calibri"/>
              <a:cs typeface="Calibri"/>
            </a:endParaRPr>
          </a:p>
          <a:p>
            <a:pPr marL="12700" marR="721995">
              <a:lnSpc>
                <a:spcPct val="100000"/>
              </a:lnSpc>
              <a:spcBef>
                <a:spcPts val="5"/>
              </a:spcBef>
            </a:pPr>
            <a:r>
              <a:rPr sz="1000" dirty="0">
                <a:solidFill>
                  <a:schemeClr val="bg1"/>
                </a:solidFill>
                <a:latin typeface="Calibri"/>
                <a:cs typeface="Calibri"/>
                <a:hlinkClick r:id="rId4">
                  <a:extLst>
                    <a:ext uri="{A12FA001-AC4F-418D-AE19-62706E023703}">
                      <ahyp:hlinkClr xmlns:ahyp="http://schemas.microsoft.com/office/drawing/2018/hyperlinkcolor" val="tx"/>
                    </a:ext>
                  </a:extLst>
                </a:hlinkClick>
              </a:rPr>
              <a:t>2h</a:t>
            </a:r>
            <a:r>
              <a:rPr lang="en-US" sz="1000" dirty="0">
                <a:solidFill>
                  <a:schemeClr val="bg1"/>
                </a:solidFill>
                <a:latin typeface="Calibri"/>
                <a:cs typeface="Calibri"/>
                <a:hlinkClick r:id="rId4">
                  <a:extLst>
                    <a:ext uri="{A12FA001-AC4F-418D-AE19-62706E023703}">
                      <ahyp:hlinkClr xmlns:ahyp="http://schemas.microsoft.com/office/drawing/2018/hyperlinkcolor" val="tx"/>
                    </a:ext>
                  </a:extLst>
                </a:hlinkClick>
              </a:rPr>
              <a:t>tt</a:t>
            </a:r>
            <a:r>
              <a:rPr sz="1000" dirty="0">
                <a:solidFill>
                  <a:schemeClr val="bg1"/>
                </a:solidFill>
                <a:latin typeface="Calibri"/>
                <a:cs typeface="Calibri"/>
                <a:hlinkClick r:id="rId4">
                  <a:extLst>
                    <a:ext uri="{A12FA001-AC4F-418D-AE19-62706E023703}">
                      <ahyp:hlinkClr xmlns:ahyp="http://schemas.microsoft.com/office/drawing/2018/hyperlinkcolor" val="tx"/>
                    </a:ext>
                  </a:extLst>
                </a:hlinkClick>
              </a:rPr>
              <a:t>ps://www.theverge.com/2021/4/27/22406472/micro- so</a:t>
            </a:r>
            <a:r>
              <a:rPr lang="en-US" sz="1000" dirty="0">
                <a:solidFill>
                  <a:schemeClr val="bg1"/>
                </a:solidFill>
                <a:latin typeface="Calibri"/>
                <a:cs typeface="Calibri"/>
                <a:hlinkClick r:id="rId4">
                  <a:extLst>
                    <a:ext uri="{A12FA001-AC4F-418D-AE19-62706E023703}">
                      <ahyp:hlinkClr xmlns:ahyp="http://schemas.microsoft.com/office/drawing/2018/hyperlinkcolor" val="tx"/>
                    </a:ext>
                  </a:extLst>
                </a:hlinkClick>
              </a:rPr>
              <a:t>ft</a:t>
            </a:r>
            <a:r>
              <a:rPr sz="1000" dirty="0">
                <a:solidFill>
                  <a:schemeClr val="bg1"/>
                </a:solidFill>
                <a:latin typeface="Calibri"/>
                <a:cs typeface="Calibri"/>
                <a:hlinkClick r:id="rId4">
                  <a:extLst>
                    <a:ext uri="{A12FA001-AC4F-418D-AE19-62706E023703}">
                      <ahyp:hlinkClr xmlns:ahyp="http://schemas.microsoft.com/office/drawing/2018/hyperlinkcolor" val="tx"/>
                    </a:ext>
                  </a:extLst>
                </a:hlinkClick>
              </a:rPr>
              <a:t>-teams-145-million-daily-ac</a:t>
            </a:r>
            <a:r>
              <a:rPr lang="en-US" sz="1000" dirty="0">
                <a:solidFill>
                  <a:schemeClr val="bg1"/>
                </a:solidFill>
                <a:latin typeface="Calibri"/>
                <a:cs typeface="Calibri"/>
                <a:hlinkClick r:id="rId4">
                  <a:extLst>
                    <a:ext uri="{A12FA001-AC4F-418D-AE19-62706E023703}">
                      <ahyp:hlinkClr xmlns:ahyp="http://schemas.microsoft.com/office/drawing/2018/hyperlinkcolor" val="tx"/>
                    </a:ext>
                  </a:extLst>
                </a:hlinkClick>
              </a:rPr>
              <a:t>ti</a:t>
            </a:r>
            <a:r>
              <a:rPr sz="1000" dirty="0">
                <a:solidFill>
                  <a:schemeClr val="bg1"/>
                </a:solidFill>
                <a:latin typeface="Calibri"/>
                <a:cs typeface="Calibri"/>
                <a:hlinkClick r:id="rId4">
                  <a:extLst>
                    <a:ext uri="{A12FA001-AC4F-418D-AE19-62706E023703}">
                      <ahyp:hlinkClr xmlns:ahyp="http://schemas.microsoft.com/office/drawing/2018/hyperlinkcolor" val="tx"/>
                    </a:ext>
                  </a:extLst>
                </a:hlinkClick>
              </a:rPr>
              <a:t>ve-users-stats</a:t>
            </a:r>
            <a:endParaRPr sz="1000" dirty="0">
              <a:solidFill>
                <a:schemeClr val="bg1"/>
              </a:solidFill>
              <a:latin typeface="Calibri"/>
              <a:cs typeface="Calibri"/>
            </a:endParaRPr>
          </a:p>
          <a:p>
            <a:pPr>
              <a:lnSpc>
                <a:spcPct val="100000"/>
              </a:lnSpc>
              <a:spcBef>
                <a:spcPts val="45"/>
              </a:spcBef>
            </a:pPr>
            <a:endParaRPr sz="800" dirty="0">
              <a:solidFill>
                <a:schemeClr val="bg1"/>
              </a:solidFill>
              <a:latin typeface="Calibri"/>
              <a:cs typeface="Calibri"/>
            </a:endParaRPr>
          </a:p>
          <a:p>
            <a:pPr marL="12700" marR="5080">
              <a:lnSpc>
                <a:spcPct val="100000"/>
              </a:lnSpc>
            </a:pPr>
            <a:r>
              <a:rPr sz="1000" dirty="0">
                <a:solidFill>
                  <a:schemeClr val="bg1"/>
                </a:solidFill>
                <a:latin typeface="Calibri"/>
                <a:cs typeface="Calibri"/>
                <a:hlinkClick r:id="rId5">
                  <a:extLst>
                    <a:ext uri="{A12FA001-AC4F-418D-AE19-62706E023703}">
                      <ahyp:hlinkClr xmlns:ahyp="http://schemas.microsoft.com/office/drawing/2018/hyperlinkcolor" val="tx"/>
                    </a:ext>
                  </a:extLst>
                </a:hlinkClick>
              </a:rPr>
              <a:t>3h</a:t>
            </a:r>
            <a:r>
              <a:rPr lang="en-US" sz="1000" dirty="0">
                <a:solidFill>
                  <a:schemeClr val="bg1"/>
                </a:solidFill>
                <a:latin typeface="Calibri"/>
                <a:cs typeface="Calibri"/>
                <a:hlinkClick r:id="rId5">
                  <a:extLst>
                    <a:ext uri="{A12FA001-AC4F-418D-AE19-62706E023703}">
                      <ahyp:hlinkClr xmlns:ahyp="http://schemas.microsoft.com/office/drawing/2018/hyperlinkcolor" val="tx"/>
                    </a:ext>
                  </a:extLst>
                </a:hlinkClick>
              </a:rPr>
              <a:t>tt</a:t>
            </a:r>
            <a:r>
              <a:rPr sz="1000" dirty="0">
                <a:solidFill>
                  <a:schemeClr val="bg1"/>
                </a:solidFill>
                <a:latin typeface="Calibri"/>
                <a:cs typeface="Calibri"/>
                <a:hlinkClick r:id="rId5">
                  <a:extLst>
                    <a:ext uri="{A12FA001-AC4F-418D-AE19-62706E023703}">
                      <ahyp:hlinkClr xmlns:ahyp="http://schemas.microsoft.com/office/drawing/2018/hyperlinkcolor" val="tx"/>
                    </a:ext>
                  </a:extLst>
                </a:hlinkClick>
              </a:rPr>
              <a:t>ps://www.spglobal.com/marke</a:t>
            </a:r>
            <a:r>
              <a:rPr lang="en-US" sz="1000" dirty="0">
                <a:solidFill>
                  <a:schemeClr val="bg1"/>
                </a:solidFill>
                <a:latin typeface="Calibri"/>
                <a:cs typeface="Calibri"/>
                <a:hlinkClick r:id="rId5">
                  <a:extLst>
                    <a:ext uri="{A12FA001-AC4F-418D-AE19-62706E023703}">
                      <ahyp:hlinkClr xmlns:ahyp="http://schemas.microsoft.com/office/drawing/2018/hyperlinkcolor" val="tx"/>
                    </a:ext>
                  </a:extLst>
                </a:hlinkClick>
              </a:rPr>
              <a:t>ti</a:t>
            </a:r>
            <a:r>
              <a:rPr sz="1000" dirty="0">
                <a:solidFill>
                  <a:schemeClr val="bg1"/>
                </a:solidFill>
                <a:latin typeface="Calibri"/>
                <a:cs typeface="Calibri"/>
                <a:hlinkClick r:id="rId5">
                  <a:extLst>
                    <a:ext uri="{A12FA001-AC4F-418D-AE19-62706E023703}">
                      <ahyp:hlinkClr xmlns:ahyp="http://schemas.microsoft.com/office/drawing/2018/hyperlinkcolor" val="tx"/>
                    </a:ext>
                  </a:extLst>
                </a:hlinkClick>
              </a:rPr>
              <a:t>ntelligence/en/news-in-  sights/latest-news-headlines/slack-user-growth-jumps-amid-covid-19-cr  isis-57779106</a:t>
            </a:r>
            <a:endParaRPr sz="1000" dirty="0">
              <a:solidFill>
                <a:schemeClr val="bg1"/>
              </a:solidFill>
              <a:latin typeface="Calibri"/>
              <a:cs typeface="Calibri"/>
            </a:endParaRPr>
          </a:p>
          <a:p>
            <a:pPr>
              <a:lnSpc>
                <a:spcPct val="100000"/>
              </a:lnSpc>
              <a:spcBef>
                <a:spcPts val="45"/>
              </a:spcBef>
            </a:pPr>
            <a:endParaRPr sz="800" dirty="0">
              <a:solidFill>
                <a:schemeClr val="bg1"/>
              </a:solidFill>
              <a:latin typeface="Calibri"/>
              <a:cs typeface="Calibri"/>
            </a:endParaRPr>
          </a:p>
          <a:p>
            <a:pPr marL="12700">
              <a:lnSpc>
                <a:spcPct val="100000"/>
              </a:lnSpc>
            </a:pPr>
            <a:r>
              <a:rPr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4h</a:t>
            </a:r>
            <a:r>
              <a:rPr lang="en-US"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tt</a:t>
            </a:r>
            <a:r>
              <a:rPr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ps://www.microso</a:t>
            </a:r>
            <a:r>
              <a:rPr lang="en-US"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ft</a:t>
            </a:r>
            <a:r>
              <a:rPr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.com/en-us/micro-</a:t>
            </a:r>
            <a:endParaRPr sz="1000" dirty="0">
              <a:solidFill>
                <a:schemeClr val="bg1"/>
              </a:solidFill>
              <a:latin typeface="Calibri"/>
              <a:cs typeface="Calibri"/>
            </a:endParaRPr>
          </a:p>
          <a:p>
            <a:pPr marL="12700">
              <a:lnSpc>
                <a:spcPct val="100000"/>
              </a:lnSpc>
            </a:pPr>
            <a:r>
              <a:rPr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so</a:t>
            </a:r>
            <a:r>
              <a:rPr lang="en-US"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ft</a:t>
            </a:r>
            <a:r>
              <a:rPr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-365/blog/2020/04/09/remote-work-trend-report-mee</a:t>
            </a:r>
            <a:r>
              <a:rPr lang="en-US"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ti</a:t>
            </a:r>
            <a:r>
              <a:rPr sz="1000" dirty="0">
                <a:solidFill>
                  <a:schemeClr val="bg1"/>
                </a:solidFill>
                <a:latin typeface="Calibri"/>
                <a:cs typeface="Calibri"/>
                <a:hlinkClick r:id="rId6">
                  <a:extLst>
                    <a:ext uri="{A12FA001-AC4F-418D-AE19-62706E023703}">
                      <ahyp:hlinkClr xmlns:ahyp="http://schemas.microsoft.com/office/drawing/2018/hyperlinkcolor" val="tx"/>
                    </a:ext>
                  </a:extLst>
                </a:hlinkClick>
              </a:rPr>
              <a:t>ngs/</a:t>
            </a:r>
            <a:endParaRPr sz="1000" dirty="0">
              <a:solidFill>
                <a:schemeClr val="bg1"/>
              </a:solidFill>
              <a:latin typeface="Calibri"/>
              <a:cs typeface="Calibri"/>
            </a:endParaRPr>
          </a:p>
        </p:txBody>
      </p:sp>
      <p:sp>
        <p:nvSpPr>
          <p:cNvPr id="6" name="object 6"/>
          <p:cNvSpPr/>
          <p:nvPr/>
        </p:nvSpPr>
        <p:spPr>
          <a:xfrm>
            <a:off x="3157006" y="635381"/>
            <a:ext cx="4403090" cy="4220210"/>
          </a:xfrm>
          <a:custGeom>
            <a:avLst/>
            <a:gdLst/>
            <a:ahLst/>
            <a:cxnLst/>
            <a:rect l="l" t="t" r="r" b="b"/>
            <a:pathLst>
              <a:path w="4403090" h="4220210">
                <a:moveTo>
                  <a:pt x="4403062" y="0"/>
                </a:moveTo>
                <a:lnTo>
                  <a:pt x="0" y="0"/>
                </a:lnTo>
                <a:lnTo>
                  <a:pt x="0" y="3446995"/>
                </a:lnTo>
                <a:lnTo>
                  <a:pt x="1520" y="3495869"/>
                </a:lnTo>
                <a:lnTo>
                  <a:pt x="6021" y="3543935"/>
                </a:lnTo>
                <a:lnTo>
                  <a:pt x="13412" y="3591102"/>
                </a:lnTo>
                <a:lnTo>
                  <a:pt x="23602" y="3637280"/>
                </a:lnTo>
                <a:lnTo>
                  <a:pt x="36501" y="3682380"/>
                </a:lnTo>
                <a:lnTo>
                  <a:pt x="52018" y="3726309"/>
                </a:lnTo>
                <a:lnTo>
                  <a:pt x="70064" y="3768978"/>
                </a:lnTo>
                <a:lnTo>
                  <a:pt x="90546" y="3810296"/>
                </a:lnTo>
                <a:lnTo>
                  <a:pt x="113376" y="3850172"/>
                </a:lnTo>
                <a:lnTo>
                  <a:pt x="138461" y="3888517"/>
                </a:lnTo>
                <a:lnTo>
                  <a:pt x="165712" y="3925239"/>
                </a:lnTo>
                <a:lnTo>
                  <a:pt x="195039" y="3960247"/>
                </a:lnTo>
                <a:lnTo>
                  <a:pt x="226350" y="3993453"/>
                </a:lnTo>
                <a:lnTo>
                  <a:pt x="259555" y="4024764"/>
                </a:lnTo>
                <a:lnTo>
                  <a:pt x="294564" y="4054090"/>
                </a:lnTo>
                <a:lnTo>
                  <a:pt x="331286" y="4081341"/>
                </a:lnTo>
                <a:lnTo>
                  <a:pt x="369630" y="4106427"/>
                </a:lnTo>
                <a:lnTo>
                  <a:pt x="409507" y="4129256"/>
                </a:lnTo>
                <a:lnTo>
                  <a:pt x="450825" y="4149739"/>
                </a:lnTo>
                <a:lnTo>
                  <a:pt x="493494" y="4167784"/>
                </a:lnTo>
                <a:lnTo>
                  <a:pt x="537423" y="4183302"/>
                </a:lnTo>
                <a:lnTo>
                  <a:pt x="582522" y="4196201"/>
                </a:lnTo>
                <a:lnTo>
                  <a:pt x="628701" y="4206391"/>
                </a:lnTo>
                <a:lnTo>
                  <a:pt x="675868" y="4213782"/>
                </a:lnTo>
                <a:lnTo>
                  <a:pt x="723934" y="4218283"/>
                </a:lnTo>
                <a:lnTo>
                  <a:pt x="772807" y="4219803"/>
                </a:lnTo>
                <a:lnTo>
                  <a:pt x="4403062" y="4219803"/>
                </a:lnTo>
                <a:lnTo>
                  <a:pt x="4403062" y="0"/>
                </a:lnTo>
                <a:close/>
              </a:path>
            </a:pathLst>
          </a:custGeom>
          <a:solidFill>
            <a:srgbClr val="AB0E1E"/>
          </a:solidFill>
        </p:spPr>
        <p:txBody>
          <a:bodyPr wrap="square" lIns="0" tIns="0" rIns="0" bIns="0" rtlCol="0"/>
          <a:lstStyle/>
          <a:p>
            <a:endParaRPr/>
          </a:p>
        </p:txBody>
      </p:sp>
      <p:sp>
        <p:nvSpPr>
          <p:cNvPr id="7" name="object 7"/>
          <p:cNvSpPr txBox="1"/>
          <p:nvPr/>
        </p:nvSpPr>
        <p:spPr>
          <a:xfrm>
            <a:off x="3516820" y="1197760"/>
            <a:ext cx="3766630" cy="3103414"/>
          </a:xfrm>
          <a:prstGeom prst="rect">
            <a:avLst/>
          </a:prstGeom>
        </p:spPr>
        <p:txBody>
          <a:bodyPr vert="horz" wrap="square" lIns="0" tIns="12700" rIns="0" bIns="0" rtlCol="0">
            <a:spAutoFit/>
          </a:bodyPr>
          <a:lstStyle/>
          <a:p>
            <a:pPr marL="12700" marR="5080">
              <a:lnSpc>
                <a:spcPct val="100000"/>
              </a:lnSpc>
              <a:spcBef>
                <a:spcPts val="100"/>
              </a:spcBef>
            </a:pPr>
            <a:r>
              <a:rPr sz="1250" b="1" i="1" dirty="0">
                <a:solidFill>
                  <a:srgbClr val="FFFFFF"/>
                </a:solidFill>
                <a:latin typeface="Calibri-BoldItalic"/>
                <a:cs typeface="Calibri-BoldItalic"/>
              </a:rPr>
              <a:t>Nevertheless, investigators have been adapting to  the pandemic induced crises by making technological  advancements a strong ally and using smarter ways  to overcome the bottlenecks created by a remote-  working environment. New methods of analyzing  unstructured data using AI will make conducting  investigations remotely feasible in the future.</a:t>
            </a:r>
            <a:endParaRPr lang="en-US" sz="1250" b="1" i="1" dirty="0">
              <a:solidFill>
                <a:srgbClr val="FFFFFF"/>
              </a:solidFill>
              <a:latin typeface="Calibri-BoldItalic"/>
              <a:cs typeface="Calibri-BoldItalic"/>
            </a:endParaRPr>
          </a:p>
          <a:p>
            <a:pPr marL="12700" marR="5080">
              <a:lnSpc>
                <a:spcPct val="100000"/>
              </a:lnSpc>
              <a:spcBef>
                <a:spcPts val="100"/>
              </a:spcBef>
            </a:pPr>
            <a:endParaRPr sz="1250" dirty="0">
              <a:latin typeface="Calibri-BoldItalic"/>
              <a:cs typeface="Calibri-BoldItalic"/>
            </a:endParaRPr>
          </a:p>
          <a:p>
            <a:pPr marL="12700" marR="95250">
              <a:lnSpc>
                <a:spcPct val="100000"/>
              </a:lnSpc>
            </a:pPr>
            <a:r>
              <a:rPr sz="1250" b="1" i="1" dirty="0">
                <a:solidFill>
                  <a:srgbClr val="FFFFFF"/>
                </a:solidFill>
                <a:latin typeface="Calibri-BoldItalic"/>
                <a:cs typeface="Calibri-BoldItalic"/>
              </a:rPr>
              <a:t>Important questions like preservation of evidence,  maintaining chain of custody and securing the work  environment by plugging leaks from investigator’s  systems will have to be addressed. This would  necessitate a change in traditional skill sets of  investigators. More emphasis on technological and  communication skills in addition to data analytics  will deﬁne the investigation landscape of the near  future.</a:t>
            </a:r>
            <a:endParaRPr sz="1250" dirty="0">
              <a:latin typeface="Calibri-BoldItalic"/>
              <a:cs typeface="Calibri-BoldItalic"/>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765"/>
              </a:lnSpc>
            </a:pPr>
            <a:r>
              <a:rPr dirty="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07401"/>
            <a:ext cx="7560309" cy="8287384"/>
          </a:xfrm>
          <a:custGeom>
            <a:avLst/>
            <a:gdLst/>
            <a:ahLst/>
            <a:cxnLst/>
            <a:rect l="l" t="t" r="r" b="b"/>
            <a:pathLst>
              <a:path w="7560309" h="8287384">
                <a:moveTo>
                  <a:pt x="7560081" y="0"/>
                </a:moveTo>
                <a:lnTo>
                  <a:pt x="0" y="0"/>
                </a:lnTo>
                <a:lnTo>
                  <a:pt x="0" y="8286902"/>
                </a:lnTo>
                <a:lnTo>
                  <a:pt x="7560081" y="8286902"/>
                </a:lnTo>
                <a:lnTo>
                  <a:pt x="7560081" y="0"/>
                </a:lnTo>
                <a:close/>
              </a:path>
            </a:pathLst>
          </a:custGeom>
          <a:solidFill>
            <a:srgbClr val="EFEFEF"/>
          </a:solidFill>
        </p:spPr>
        <p:txBody>
          <a:bodyPr wrap="square" lIns="0" tIns="0" rIns="0" bIns="0" rtlCol="0"/>
          <a:lstStyle/>
          <a:p>
            <a:endParaRPr/>
          </a:p>
        </p:txBody>
      </p:sp>
      <p:pic>
        <p:nvPicPr>
          <p:cNvPr id="3" name="object 3"/>
          <p:cNvPicPr/>
          <p:nvPr/>
        </p:nvPicPr>
        <p:blipFill>
          <a:blip r:embed="rId2" cstate="print"/>
          <a:stretch>
            <a:fillRect/>
          </a:stretch>
        </p:blipFill>
        <p:spPr>
          <a:xfrm>
            <a:off x="4568441" y="10057576"/>
            <a:ext cx="766000" cy="74714"/>
          </a:xfrm>
          <a:prstGeom prst="rect">
            <a:avLst/>
          </a:prstGeom>
        </p:spPr>
      </p:pic>
      <p:pic>
        <p:nvPicPr>
          <p:cNvPr id="4" name="object 4"/>
          <p:cNvPicPr/>
          <p:nvPr/>
        </p:nvPicPr>
        <p:blipFill>
          <a:blip r:embed="rId3" cstate="print"/>
          <a:stretch>
            <a:fillRect/>
          </a:stretch>
        </p:blipFill>
        <p:spPr>
          <a:xfrm>
            <a:off x="5404130" y="9893361"/>
            <a:ext cx="1732426" cy="401966"/>
          </a:xfrm>
          <a:prstGeom prst="rect">
            <a:avLst/>
          </a:prstGeom>
        </p:spPr>
      </p:pic>
      <p:pic>
        <p:nvPicPr>
          <p:cNvPr id="5" name="object 5"/>
          <p:cNvPicPr/>
          <p:nvPr/>
        </p:nvPicPr>
        <p:blipFill>
          <a:blip r:embed="rId4" cstate="print"/>
          <a:stretch>
            <a:fillRect/>
          </a:stretch>
        </p:blipFill>
        <p:spPr>
          <a:xfrm>
            <a:off x="0" y="0"/>
            <a:ext cx="7560068" cy="2184552"/>
          </a:xfrm>
          <a:prstGeom prst="rect">
            <a:avLst/>
          </a:prstGeom>
        </p:spPr>
      </p:pic>
      <p:sp>
        <p:nvSpPr>
          <p:cNvPr id="6" name="object 6"/>
          <p:cNvSpPr txBox="1"/>
          <p:nvPr/>
        </p:nvSpPr>
        <p:spPr>
          <a:xfrm>
            <a:off x="382847" y="7923267"/>
            <a:ext cx="4733290"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AB0E1E"/>
                </a:solidFill>
                <a:latin typeface="Calibri"/>
                <a:cs typeface="Calibri"/>
                <a:hlinkClick r:id="rId5"/>
              </a:rPr>
              <a:t>www.nangia-andersen.com </a:t>
            </a:r>
            <a:r>
              <a:rPr sz="1500" b="1" dirty="0">
                <a:solidFill>
                  <a:srgbClr val="AB0E1E"/>
                </a:solidFill>
                <a:latin typeface="Calibri"/>
                <a:cs typeface="Calibri"/>
              </a:rPr>
              <a:t>| </a:t>
            </a:r>
            <a:r>
              <a:rPr sz="1500" b="1" dirty="0">
                <a:solidFill>
                  <a:srgbClr val="AB0E1E"/>
                </a:solidFill>
                <a:latin typeface="Calibri"/>
                <a:cs typeface="Calibri"/>
                <a:hlinkClick r:id="rId6"/>
              </a:rPr>
              <a:t>query@nangia-andersen.com</a:t>
            </a:r>
            <a:endParaRPr sz="1500">
              <a:latin typeface="Calibri"/>
              <a:cs typeface="Calibri"/>
            </a:endParaRPr>
          </a:p>
        </p:txBody>
      </p:sp>
      <p:sp>
        <p:nvSpPr>
          <p:cNvPr id="7" name="object 7"/>
          <p:cNvSpPr txBox="1"/>
          <p:nvPr/>
        </p:nvSpPr>
        <p:spPr>
          <a:xfrm>
            <a:off x="382847" y="2420865"/>
            <a:ext cx="1397635" cy="243656"/>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AB0E1E"/>
                </a:solidFill>
                <a:latin typeface="Calibri"/>
                <a:cs typeface="Calibri"/>
              </a:rPr>
              <a:t>Meet our Experts</a:t>
            </a:r>
            <a:endParaRPr sz="1500">
              <a:latin typeface="Calibri"/>
              <a:cs typeface="Calibri"/>
            </a:endParaRPr>
          </a:p>
        </p:txBody>
      </p:sp>
      <p:sp>
        <p:nvSpPr>
          <p:cNvPr id="8" name="object 8"/>
          <p:cNvSpPr txBox="1"/>
          <p:nvPr/>
        </p:nvSpPr>
        <p:spPr>
          <a:xfrm>
            <a:off x="397730" y="5038444"/>
            <a:ext cx="2483485" cy="485140"/>
          </a:xfrm>
          <a:prstGeom prst="rect">
            <a:avLst/>
          </a:prstGeom>
        </p:spPr>
        <p:txBody>
          <a:bodyPr vert="horz" wrap="square" lIns="0" tIns="12700" rIns="0" bIns="0" rtlCol="0">
            <a:spAutoFit/>
          </a:bodyPr>
          <a:lstStyle/>
          <a:p>
            <a:pPr marL="12700">
              <a:lnSpc>
                <a:spcPts val="1360"/>
              </a:lnSpc>
              <a:spcBef>
                <a:spcPts val="100"/>
              </a:spcBef>
            </a:pPr>
            <a:r>
              <a:rPr sz="1150" dirty="0">
                <a:solidFill>
                  <a:srgbClr val="AB0E1E"/>
                </a:solidFill>
                <a:latin typeface="Calibri"/>
                <a:cs typeface="Calibri"/>
              </a:rPr>
              <a:t>NOIDA</a:t>
            </a:r>
            <a:endParaRPr sz="1150">
              <a:latin typeface="Calibri"/>
              <a:cs typeface="Calibri"/>
            </a:endParaRPr>
          </a:p>
          <a:p>
            <a:pPr marL="12700" marR="5080">
              <a:lnSpc>
                <a:spcPts val="1140"/>
              </a:lnSpc>
              <a:spcBef>
                <a:spcPts val="15"/>
              </a:spcBef>
            </a:pPr>
            <a:r>
              <a:rPr sz="950" dirty="0">
                <a:solidFill>
                  <a:srgbClr val="243444"/>
                </a:solidFill>
                <a:latin typeface="Calibri"/>
                <a:cs typeface="Calibri"/>
              </a:rPr>
              <a:t>(Delhi NCR - Corporate Oﬃce) A-109, Sector - 136,  Noida - 201304 | T: +91 120 5123000</a:t>
            </a:r>
            <a:endParaRPr sz="950">
              <a:latin typeface="Calibri"/>
              <a:cs typeface="Calibri"/>
            </a:endParaRPr>
          </a:p>
        </p:txBody>
      </p:sp>
      <p:sp>
        <p:nvSpPr>
          <p:cNvPr id="9" name="object 9"/>
          <p:cNvSpPr txBox="1"/>
          <p:nvPr/>
        </p:nvSpPr>
        <p:spPr>
          <a:xfrm>
            <a:off x="397730" y="5678529"/>
            <a:ext cx="2534920" cy="485140"/>
          </a:xfrm>
          <a:prstGeom prst="rect">
            <a:avLst/>
          </a:prstGeom>
        </p:spPr>
        <p:txBody>
          <a:bodyPr vert="horz" wrap="square" lIns="0" tIns="12700" rIns="0" bIns="0" rtlCol="0">
            <a:spAutoFit/>
          </a:bodyPr>
          <a:lstStyle/>
          <a:p>
            <a:pPr marL="12700">
              <a:lnSpc>
                <a:spcPts val="1360"/>
              </a:lnSpc>
              <a:spcBef>
                <a:spcPts val="100"/>
              </a:spcBef>
            </a:pPr>
            <a:r>
              <a:rPr sz="1150" dirty="0">
                <a:solidFill>
                  <a:srgbClr val="AB0E1E"/>
                </a:solidFill>
                <a:latin typeface="Calibri"/>
                <a:cs typeface="Calibri"/>
              </a:rPr>
              <a:t>GURUGRAM</a:t>
            </a:r>
            <a:endParaRPr sz="1150">
              <a:latin typeface="Calibri"/>
              <a:cs typeface="Calibri"/>
            </a:endParaRPr>
          </a:p>
          <a:p>
            <a:pPr marL="12700" marR="5080">
              <a:lnSpc>
                <a:spcPts val="1140"/>
              </a:lnSpc>
              <a:spcBef>
                <a:spcPts val="15"/>
              </a:spcBef>
            </a:pPr>
            <a:r>
              <a:rPr sz="950" dirty="0">
                <a:solidFill>
                  <a:srgbClr val="243444"/>
                </a:solidFill>
                <a:latin typeface="Calibri"/>
                <a:cs typeface="Calibri"/>
              </a:rPr>
              <a:t>812-814, Tower B, Emaar Digital Greens, Sector-61,  Gurugram, Haryana - 122102 T: +91 0124 430 1551</a:t>
            </a:r>
            <a:endParaRPr sz="950">
              <a:latin typeface="Calibri"/>
              <a:cs typeface="Calibri"/>
            </a:endParaRPr>
          </a:p>
        </p:txBody>
      </p:sp>
      <p:sp>
        <p:nvSpPr>
          <p:cNvPr id="10" name="object 10"/>
          <p:cNvSpPr txBox="1"/>
          <p:nvPr/>
        </p:nvSpPr>
        <p:spPr>
          <a:xfrm>
            <a:off x="397730" y="6318601"/>
            <a:ext cx="2583180" cy="629920"/>
          </a:xfrm>
          <a:prstGeom prst="rect">
            <a:avLst/>
          </a:prstGeom>
        </p:spPr>
        <p:txBody>
          <a:bodyPr vert="horz" wrap="square" lIns="0" tIns="12700" rIns="0" bIns="0" rtlCol="0">
            <a:spAutoFit/>
          </a:bodyPr>
          <a:lstStyle/>
          <a:p>
            <a:pPr marL="12700">
              <a:lnSpc>
                <a:spcPts val="1360"/>
              </a:lnSpc>
              <a:spcBef>
                <a:spcPts val="100"/>
              </a:spcBef>
            </a:pPr>
            <a:r>
              <a:rPr sz="1150" dirty="0">
                <a:solidFill>
                  <a:srgbClr val="AB0E1E"/>
                </a:solidFill>
                <a:latin typeface="Calibri"/>
                <a:cs typeface="Calibri"/>
              </a:rPr>
              <a:t>CHENNAI</a:t>
            </a:r>
            <a:endParaRPr sz="1150" dirty="0">
              <a:latin typeface="Calibri"/>
              <a:cs typeface="Calibri"/>
            </a:endParaRPr>
          </a:p>
          <a:p>
            <a:pPr marL="12700" marR="5080">
              <a:lnSpc>
                <a:spcPts val="1140"/>
              </a:lnSpc>
              <a:spcBef>
                <a:spcPts val="15"/>
              </a:spcBef>
            </a:pPr>
            <a:r>
              <a:rPr sz="950" dirty="0">
                <a:solidFill>
                  <a:srgbClr val="243444"/>
                </a:solidFill>
                <a:latin typeface="Calibri"/>
                <a:cs typeface="Calibri"/>
              </a:rPr>
              <a:t>Pres</a:t>
            </a:r>
            <a:r>
              <a:rPr lang="en-US" sz="950" dirty="0">
                <a:solidFill>
                  <a:srgbClr val="243444"/>
                </a:solidFill>
                <a:latin typeface="Calibri"/>
                <a:cs typeface="Calibri"/>
              </a:rPr>
              <a:t>ti</a:t>
            </a:r>
            <a:r>
              <a:rPr sz="950" dirty="0">
                <a:solidFill>
                  <a:srgbClr val="243444"/>
                </a:solidFill>
                <a:latin typeface="Calibri"/>
                <a:cs typeface="Calibri"/>
              </a:rPr>
              <a:t>ge Palladium Bayan, Level 5, 129-140, Greams  Road, Thousand Lights, Chennai - 600006</a:t>
            </a:r>
            <a:endParaRPr sz="950" dirty="0">
              <a:latin typeface="Calibri"/>
              <a:cs typeface="Calibri"/>
            </a:endParaRPr>
          </a:p>
          <a:p>
            <a:pPr marL="12700">
              <a:lnSpc>
                <a:spcPts val="1100"/>
              </a:lnSpc>
            </a:pPr>
            <a:r>
              <a:rPr sz="950" dirty="0">
                <a:solidFill>
                  <a:srgbClr val="243444"/>
                </a:solidFill>
                <a:latin typeface="Calibri"/>
                <a:cs typeface="Calibri"/>
              </a:rPr>
              <a:t>T: +91 44 46549201</a:t>
            </a:r>
            <a:endParaRPr sz="950" dirty="0">
              <a:latin typeface="Calibri"/>
              <a:cs typeface="Calibri"/>
            </a:endParaRPr>
          </a:p>
        </p:txBody>
      </p:sp>
      <p:sp>
        <p:nvSpPr>
          <p:cNvPr id="11" name="object 11"/>
          <p:cNvSpPr txBox="1"/>
          <p:nvPr/>
        </p:nvSpPr>
        <p:spPr>
          <a:xfrm>
            <a:off x="372330" y="7103459"/>
            <a:ext cx="2804795" cy="485140"/>
          </a:xfrm>
          <a:prstGeom prst="rect">
            <a:avLst/>
          </a:prstGeom>
        </p:spPr>
        <p:txBody>
          <a:bodyPr vert="horz" wrap="square" lIns="0" tIns="12700" rIns="0" bIns="0" rtlCol="0">
            <a:spAutoFit/>
          </a:bodyPr>
          <a:lstStyle/>
          <a:p>
            <a:pPr marL="38100">
              <a:lnSpc>
                <a:spcPts val="1360"/>
              </a:lnSpc>
              <a:spcBef>
                <a:spcPts val="100"/>
              </a:spcBef>
            </a:pPr>
            <a:r>
              <a:rPr sz="1150" dirty="0">
                <a:solidFill>
                  <a:srgbClr val="AB0E1E"/>
                </a:solidFill>
                <a:latin typeface="Calibri"/>
                <a:cs typeface="Calibri"/>
              </a:rPr>
              <a:t>PUNE</a:t>
            </a:r>
            <a:endParaRPr sz="1150">
              <a:latin typeface="Calibri"/>
              <a:cs typeface="Calibri"/>
            </a:endParaRPr>
          </a:p>
          <a:p>
            <a:pPr marL="38100" marR="30480" indent="-635">
              <a:lnSpc>
                <a:spcPts val="1140"/>
              </a:lnSpc>
              <a:spcBef>
                <a:spcPts val="15"/>
              </a:spcBef>
            </a:pPr>
            <a:r>
              <a:rPr sz="950" dirty="0">
                <a:solidFill>
                  <a:srgbClr val="243444"/>
                </a:solidFill>
                <a:latin typeface="Calibri"/>
                <a:cs typeface="Calibri"/>
              </a:rPr>
              <a:t>3</a:t>
            </a:r>
            <a:r>
              <a:rPr sz="825" baseline="30303" dirty="0">
                <a:solidFill>
                  <a:srgbClr val="243444"/>
                </a:solidFill>
                <a:latin typeface="Calibri"/>
                <a:cs typeface="Calibri"/>
              </a:rPr>
              <a:t>rd </a:t>
            </a:r>
            <a:r>
              <a:rPr sz="950" dirty="0">
                <a:solidFill>
                  <a:srgbClr val="243444"/>
                </a:solidFill>
                <a:latin typeface="Calibri"/>
                <a:cs typeface="Calibri"/>
              </a:rPr>
              <a:t>Floor, Park Plaza, CTS 1085, Ganeshkhind Road, Next  to Pune Central Mall, Shivajinagar, Pune - 411005</a:t>
            </a:r>
            <a:endParaRPr sz="950">
              <a:latin typeface="Calibri"/>
              <a:cs typeface="Calibri"/>
            </a:endParaRPr>
          </a:p>
        </p:txBody>
      </p:sp>
      <p:sp>
        <p:nvSpPr>
          <p:cNvPr id="12" name="object 12"/>
          <p:cNvSpPr txBox="1"/>
          <p:nvPr/>
        </p:nvSpPr>
        <p:spPr>
          <a:xfrm>
            <a:off x="3434717" y="5043852"/>
            <a:ext cx="2887345" cy="485140"/>
          </a:xfrm>
          <a:prstGeom prst="rect">
            <a:avLst/>
          </a:prstGeom>
        </p:spPr>
        <p:txBody>
          <a:bodyPr vert="horz" wrap="square" lIns="0" tIns="12700" rIns="0" bIns="0" rtlCol="0">
            <a:spAutoFit/>
          </a:bodyPr>
          <a:lstStyle/>
          <a:p>
            <a:pPr marL="12700">
              <a:lnSpc>
                <a:spcPts val="1360"/>
              </a:lnSpc>
              <a:spcBef>
                <a:spcPts val="100"/>
              </a:spcBef>
            </a:pPr>
            <a:r>
              <a:rPr sz="1150" dirty="0">
                <a:solidFill>
                  <a:srgbClr val="AB0E1E"/>
                </a:solidFill>
                <a:latin typeface="Calibri"/>
                <a:cs typeface="Calibri"/>
              </a:rPr>
              <a:t>DELHI</a:t>
            </a:r>
            <a:endParaRPr sz="1150">
              <a:latin typeface="Calibri"/>
              <a:cs typeface="Calibri"/>
            </a:endParaRPr>
          </a:p>
          <a:p>
            <a:pPr marL="12700" marR="5080">
              <a:lnSpc>
                <a:spcPts val="1140"/>
              </a:lnSpc>
              <a:spcBef>
                <a:spcPts val="15"/>
              </a:spcBef>
            </a:pPr>
            <a:r>
              <a:rPr sz="950" dirty="0">
                <a:solidFill>
                  <a:srgbClr val="243444"/>
                </a:solidFill>
                <a:latin typeface="Calibri"/>
                <a:cs typeface="Calibri"/>
              </a:rPr>
              <a:t>(Registered Oﬃce) B-27, Soami Nagar, New Delhi - 110017  T: +91 0120 5123000</a:t>
            </a:r>
            <a:endParaRPr sz="950">
              <a:latin typeface="Calibri"/>
              <a:cs typeface="Calibri"/>
            </a:endParaRPr>
          </a:p>
        </p:txBody>
      </p:sp>
      <p:sp>
        <p:nvSpPr>
          <p:cNvPr id="13" name="object 13"/>
          <p:cNvSpPr txBox="1"/>
          <p:nvPr/>
        </p:nvSpPr>
        <p:spPr>
          <a:xfrm>
            <a:off x="3434717" y="5683937"/>
            <a:ext cx="3227070" cy="485140"/>
          </a:xfrm>
          <a:prstGeom prst="rect">
            <a:avLst/>
          </a:prstGeom>
        </p:spPr>
        <p:txBody>
          <a:bodyPr vert="horz" wrap="square" lIns="0" tIns="12700" rIns="0" bIns="0" rtlCol="0">
            <a:spAutoFit/>
          </a:bodyPr>
          <a:lstStyle/>
          <a:p>
            <a:pPr marL="12700">
              <a:lnSpc>
                <a:spcPts val="1360"/>
              </a:lnSpc>
              <a:spcBef>
                <a:spcPts val="100"/>
              </a:spcBef>
            </a:pPr>
            <a:r>
              <a:rPr sz="1150" dirty="0">
                <a:solidFill>
                  <a:srgbClr val="AB0E1E"/>
                </a:solidFill>
                <a:latin typeface="Calibri"/>
                <a:cs typeface="Calibri"/>
              </a:rPr>
              <a:t>MUMBAI</a:t>
            </a:r>
            <a:endParaRPr sz="1150">
              <a:latin typeface="Calibri"/>
              <a:cs typeface="Calibri"/>
            </a:endParaRPr>
          </a:p>
          <a:p>
            <a:pPr marL="12700" marR="5080">
              <a:lnSpc>
                <a:spcPts val="1140"/>
              </a:lnSpc>
              <a:spcBef>
                <a:spcPts val="15"/>
              </a:spcBef>
            </a:pPr>
            <a:r>
              <a:rPr sz="950" dirty="0">
                <a:solidFill>
                  <a:srgbClr val="243444"/>
                </a:solidFill>
                <a:latin typeface="Calibri"/>
                <a:cs typeface="Calibri"/>
              </a:rPr>
              <a:t>11th Floor, B Wing, Peninsula Business Park, Ganpatrao Kadam  Marg, Lower Parel, Mumbai - 400013, India | T: +91 22 61737000</a:t>
            </a:r>
            <a:endParaRPr sz="950">
              <a:latin typeface="Calibri"/>
              <a:cs typeface="Calibri"/>
            </a:endParaRPr>
          </a:p>
        </p:txBody>
      </p:sp>
      <p:sp>
        <p:nvSpPr>
          <p:cNvPr id="14" name="object 14"/>
          <p:cNvSpPr txBox="1"/>
          <p:nvPr/>
        </p:nvSpPr>
        <p:spPr>
          <a:xfrm>
            <a:off x="3434717" y="6499267"/>
            <a:ext cx="3146425" cy="485140"/>
          </a:xfrm>
          <a:prstGeom prst="rect">
            <a:avLst/>
          </a:prstGeom>
        </p:spPr>
        <p:txBody>
          <a:bodyPr vert="horz" wrap="square" lIns="0" tIns="12700" rIns="0" bIns="0" rtlCol="0">
            <a:spAutoFit/>
          </a:bodyPr>
          <a:lstStyle/>
          <a:p>
            <a:pPr marL="12700">
              <a:lnSpc>
                <a:spcPts val="1360"/>
              </a:lnSpc>
              <a:spcBef>
                <a:spcPts val="100"/>
              </a:spcBef>
            </a:pPr>
            <a:r>
              <a:rPr sz="1150" dirty="0">
                <a:solidFill>
                  <a:srgbClr val="AB0E1E"/>
                </a:solidFill>
                <a:latin typeface="Calibri"/>
                <a:cs typeface="Calibri"/>
              </a:rPr>
              <a:t>BENGALURU</a:t>
            </a:r>
            <a:endParaRPr sz="1150">
              <a:latin typeface="Calibri"/>
              <a:cs typeface="Calibri"/>
            </a:endParaRPr>
          </a:p>
          <a:p>
            <a:pPr marL="12700" marR="5080">
              <a:lnSpc>
                <a:spcPts val="1140"/>
              </a:lnSpc>
              <a:spcBef>
                <a:spcPts val="15"/>
              </a:spcBef>
            </a:pPr>
            <a:r>
              <a:rPr sz="950" dirty="0">
                <a:solidFill>
                  <a:srgbClr val="243444"/>
                </a:solidFill>
                <a:latin typeface="Calibri"/>
                <a:cs typeface="Calibri"/>
              </a:rPr>
              <a:t>Embassy Square, #306, 3rd Floor, 148 Infantry Road, Bengaluru,  Karnataka 560001 | T: +91 8022280999</a:t>
            </a:r>
            <a:endParaRPr sz="950">
              <a:latin typeface="Calibri"/>
              <a:cs typeface="Calibri"/>
            </a:endParaRPr>
          </a:p>
        </p:txBody>
      </p:sp>
      <p:sp>
        <p:nvSpPr>
          <p:cNvPr id="15" name="object 15"/>
          <p:cNvSpPr txBox="1"/>
          <p:nvPr/>
        </p:nvSpPr>
        <p:spPr>
          <a:xfrm>
            <a:off x="3434717" y="7139351"/>
            <a:ext cx="3100070" cy="485140"/>
          </a:xfrm>
          <a:prstGeom prst="rect">
            <a:avLst/>
          </a:prstGeom>
        </p:spPr>
        <p:txBody>
          <a:bodyPr vert="horz" wrap="square" lIns="0" tIns="12700" rIns="0" bIns="0" rtlCol="0">
            <a:spAutoFit/>
          </a:bodyPr>
          <a:lstStyle/>
          <a:p>
            <a:pPr marL="12700">
              <a:lnSpc>
                <a:spcPts val="1360"/>
              </a:lnSpc>
              <a:spcBef>
                <a:spcPts val="100"/>
              </a:spcBef>
            </a:pPr>
            <a:r>
              <a:rPr sz="1150" dirty="0">
                <a:solidFill>
                  <a:srgbClr val="AB0E1E"/>
                </a:solidFill>
                <a:latin typeface="Calibri"/>
                <a:cs typeface="Calibri"/>
              </a:rPr>
              <a:t>DEHRADUN</a:t>
            </a:r>
            <a:endParaRPr sz="1150" dirty="0">
              <a:latin typeface="Calibri"/>
              <a:cs typeface="Calibri"/>
            </a:endParaRPr>
          </a:p>
          <a:p>
            <a:pPr marL="12700" marR="5080">
              <a:lnSpc>
                <a:spcPts val="1140"/>
              </a:lnSpc>
              <a:spcBef>
                <a:spcPts val="15"/>
              </a:spcBef>
            </a:pPr>
            <a:r>
              <a:rPr sz="950" dirty="0">
                <a:solidFill>
                  <a:srgbClr val="243444"/>
                </a:solidFill>
                <a:latin typeface="Calibri"/>
                <a:cs typeface="Calibri"/>
              </a:rPr>
              <a:t>1st Floor, “IDA” 46 E.C. Road, Dehradun - 248001, U</a:t>
            </a:r>
            <a:r>
              <a:rPr lang="en-US" sz="950" dirty="0">
                <a:solidFill>
                  <a:srgbClr val="243444"/>
                </a:solidFill>
                <a:latin typeface="Calibri"/>
                <a:cs typeface="Calibri"/>
              </a:rPr>
              <a:t>tt</a:t>
            </a:r>
            <a:r>
              <a:rPr sz="950" dirty="0">
                <a:solidFill>
                  <a:srgbClr val="243444"/>
                </a:solidFill>
                <a:latin typeface="Calibri"/>
                <a:cs typeface="Calibri"/>
              </a:rPr>
              <a:t>arakhand  T: +91 135 271 6300</a:t>
            </a:r>
            <a:endParaRPr sz="950" dirty="0">
              <a:latin typeface="Calibri"/>
              <a:cs typeface="Calibri"/>
            </a:endParaRPr>
          </a:p>
        </p:txBody>
      </p:sp>
      <p:pic>
        <p:nvPicPr>
          <p:cNvPr id="17" name="object 17"/>
          <p:cNvPicPr/>
          <p:nvPr/>
        </p:nvPicPr>
        <p:blipFill>
          <a:blip r:embed="rId7" cstate="print"/>
          <a:stretch>
            <a:fillRect/>
          </a:stretch>
        </p:blipFill>
        <p:spPr>
          <a:xfrm>
            <a:off x="395541" y="2891104"/>
            <a:ext cx="884673" cy="835621"/>
          </a:xfrm>
          <a:prstGeom prst="rect">
            <a:avLst/>
          </a:prstGeom>
        </p:spPr>
      </p:pic>
      <p:pic>
        <p:nvPicPr>
          <p:cNvPr id="18" name="object 18"/>
          <p:cNvPicPr/>
          <p:nvPr/>
        </p:nvPicPr>
        <p:blipFill>
          <a:blip r:embed="rId8" cstate="print"/>
          <a:stretch>
            <a:fillRect/>
          </a:stretch>
        </p:blipFill>
        <p:spPr>
          <a:xfrm>
            <a:off x="453354" y="4257323"/>
            <a:ext cx="89941" cy="128523"/>
          </a:xfrm>
          <a:prstGeom prst="rect">
            <a:avLst/>
          </a:prstGeom>
        </p:spPr>
      </p:pic>
      <p:pic>
        <p:nvPicPr>
          <p:cNvPr id="19" name="object 19"/>
          <p:cNvPicPr/>
          <p:nvPr/>
        </p:nvPicPr>
        <p:blipFill>
          <a:blip r:embed="rId9" cstate="print"/>
          <a:stretch>
            <a:fillRect/>
          </a:stretch>
        </p:blipFill>
        <p:spPr>
          <a:xfrm>
            <a:off x="434731" y="4459535"/>
            <a:ext cx="127190" cy="99923"/>
          </a:xfrm>
          <a:prstGeom prst="rect">
            <a:avLst/>
          </a:prstGeom>
        </p:spPr>
      </p:pic>
      <p:sp>
        <p:nvSpPr>
          <p:cNvPr id="20" name="object 20"/>
          <p:cNvSpPr txBox="1"/>
          <p:nvPr/>
        </p:nvSpPr>
        <p:spPr>
          <a:xfrm>
            <a:off x="430076" y="3795799"/>
            <a:ext cx="2032000" cy="793750"/>
          </a:xfrm>
          <a:prstGeom prst="rect">
            <a:avLst/>
          </a:prstGeom>
        </p:spPr>
        <p:txBody>
          <a:bodyPr vert="horz" wrap="square" lIns="0" tIns="33655" rIns="0" bIns="0" rtlCol="0">
            <a:spAutoFit/>
          </a:bodyPr>
          <a:lstStyle/>
          <a:p>
            <a:pPr marL="12700">
              <a:lnSpc>
                <a:spcPct val="100000"/>
              </a:lnSpc>
              <a:spcBef>
                <a:spcPts val="265"/>
              </a:spcBef>
            </a:pPr>
            <a:r>
              <a:rPr sz="1300" b="1" dirty="0">
                <a:solidFill>
                  <a:srgbClr val="990E1E"/>
                </a:solidFill>
                <a:latin typeface="Calibri"/>
                <a:cs typeface="Calibri"/>
              </a:rPr>
              <a:t>Srinivasa Rao</a:t>
            </a:r>
            <a:endParaRPr sz="1300">
              <a:latin typeface="Calibri"/>
              <a:cs typeface="Calibri"/>
            </a:endParaRPr>
          </a:p>
          <a:p>
            <a:pPr marL="17145">
              <a:lnSpc>
                <a:spcPct val="100000"/>
              </a:lnSpc>
              <a:spcBef>
                <a:spcPts val="125"/>
              </a:spcBef>
            </a:pPr>
            <a:r>
              <a:rPr sz="950" dirty="0">
                <a:solidFill>
                  <a:srgbClr val="243444"/>
                </a:solidFill>
                <a:latin typeface="Calibri"/>
                <a:cs typeface="Calibri"/>
              </a:rPr>
              <a:t>Partner &amp; Leader - Risk Advisory Services</a:t>
            </a:r>
            <a:endParaRPr sz="950">
              <a:latin typeface="Calibri"/>
              <a:cs typeface="Calibri"/>
            </a:endParaRPr>
          </a:p>
          <a:p>
            <a:pPr marL="207645">
              <a:lnSpc>
                <a:spcPct val="100000"/>
              </a:lnSpc>
              <a:spcBef>
                <a:spcPts val="405"/>
              </a:spcBef>
            </a:pPr>
            <a:r>
              <a:rPr sz="950" dirty="0">
                <a:solidFill>
                  <a:srgbClr val="243444"/>
                </a:solidFill>
                <a:latin typeface="Calibri"/>
                <a:cs typeface="Calibri"/>
              </a:rPr>
              <a:t>+91 9600113339</a:t>
            </a:r>
            <a:endParaRPr sz="950">
              <a:latin typeface="Calibri"/>
              <a:cs typeface="Calibri"/>
            </a:endParaRPr>
          </a:p>
          <a:p>
            <a:pPr marL="207645">
              <a:lnSpc>
                <a:spcPct val="100000"/>
              </a:lnSpc>
              <a:spcBef>
                <a:spcPts val="375"/>
              </a:spcBef>
            </a:pPr>
            <a:r>
              <a:rPr sz="950" dirty="0">
                <a:solidFill>
                  <a:srgbClr val="243444"/>
                </a:solidFill>
                <a:latin typeface="Calibri"/>
                <a:cs typeface="Calibri"/>
                <a:hlinkClick r:id="rId10"/>
              </a:rPr>
              <a:t>srinivasa.rao@nangia-andersen.com</a:t>
            </a:r>
            <a:endParaRPr sz="950">
              <a:latin typeface="Calibri"/>
              <a:cs typeface="Calibri"/>
            </a:endParaRPr>
          </a:p>
        </p:txBody>
      </p:sp>
      <p:pic>
        <p:nvPicPr>
          <p:cNvPr id="21" name="object 21"/>
          <p:cNvPicPr/>
          <p:nvPr/>
        </p:nvPicPr>
        <p:blipFill>
          <a:blip r:embed="rId11" cstate="print"/>
          <a:stretch>
            <a:fillRect/>
          </a:stretch>
        </p:blipFill>
        <p:spPr>
          <a:xfrm>
            <a:off x="2588425" y="2891104"/>
            <a:ext cx="884673" cy="835621"/>
          </a:xfrm>
          <a:prstGeom prst="rect">
            <a:avLst/>
          </a:prstGeom>
        </p:spPr>
      </p:pic>
      <p:pic>
        <p:nvPicPr>
          <p:cNvPr id="22" name="object 22"/>
          <p:cNvPicPr/>
          <p:nvPr/>
        </p:nvPicPr>
        <p:blipFill>
          <a:blip r:embed="rId8" cstate="print"/>
          <a:stretch>
            <a:fillRect/>
          </a:stretch>
        </p:blipFill>
        <p:spPr>
          <a:xfrm>
            <a:off x="2646238" y="4257323"/>
            <a:ext cx="89941" cy="128523"/>
          </a:xfrm>
          <a:prstGeom prst="rect">
            <a:avLst/>
          </a:prstGeom>
        </p:spPr>
      </p:pic>
      <p:pic>
        <p:nvPicPr>
          <p:cNvPr id="23" name="object 23"/>
          <p:cNvPicPr/>
          <p:nvPr/>
        </p:nvPicPr>
        <p:blipFill>
          <a:blip r:embed="rId12" cstate="print"/>
          <a:stretch>
            <a:fillRect/>
          </a:stretch>
        </p:blipFill>
        <p:spPr>
          <a:xfrm>
            <a:off x="2627614" y="4459535"/>
            <a:ext cx="127190" cy="99923"/>
          </a:xfrm>
          <a:prstGeom prst="rect">
            <a:avLst/>
          </a:prstGeom>
        </p:spPr>
      </p:pic>
      <p:sp>
        <p:nvSpPr>
          <p:cNvPr id="24" name="object 24"/>
          <p:cNvSpPr txBox="1"/>
          <p:nvPr/>
        </p:nvSpPr>
        <p:spPr>
          <a:xfrm>
            <a:off x="2622958" y="3795799"/>
            <a:ext cx="2283460" cy="793750"/>
          </a:xfrm>
          <a:prstGeom prst="rect">
            <a:avLst/>
          </a:prstGeom>
        </p:spPr>
        <p:txBody>
          <a:bodyPr vert="horz" wrap="square" lIns="0" tIns="33655" rIns="0" bIns="0" rtlCol="0">
            <a:spAutoFit/>
          </a:bodyPr>
          <a:lstStyle/>
          <a:p>
            <a:pPr marL="12700">
              <a:lnSpc>
                <a:spcPct val="100000"/>
              </a:lnSpc>
              <a:spcBef>
                <a:spcPts val="265"/>
              </a:spcBef>
            </a:pPr>
            <a:r>
              <a:rPr sz="1300" b="1" dirty="0">
                <a:solidFill>
                  <a:srgbClr val="990E1E"/>
                </a:solidFill>
                <a:latin typeface="Calibri"/>
                <a:cs typeface="Calibri"/>
              </a:rPr>
              <a:t>Shrikrishna Dikshit</a:t>
            </a:r>
            <a:endParaRPr sz="1300">
              <a:latin typeface="Calibri"/>
              <a:cs typeface="Calibri"/>
            </a:endParaRPr>
          </a:p>
          <a:p>
            <a:pPr marL="17145">
              <a:lnSpc>
                <a:spcPct val="100000"/>
              </a:lnSpc>
              <a:spcBef>
                <a:spcPts val="125"/>
              </a:spcBef>
            </a:pPr>
            <a:r>
              <a:rPr sz="950" dirty="0">
                <a:solidFill>
                  <a:srgbClr val="243444"/>
                </a:solidFill>
                <a:latin typeface="Calibri"/>
                <a:cs typeface="Calibri"/>
              </a:rPr>
              <a:t>Partner - Risk Advisory Services</a:t>
            </a:r>
            <a:endParaRPr sz="950">
              <a:latin typeface="Calibri"/>
              <a:cs typeface="Calibri"/>
            </a:endParaRPr>
          </a:p>
          <a:p>
            <a:pPr marL="207645">
              <a:lnSpc>
                <a:spcPct val="100000"/>
              </a:lnSpc>
              <a:spcBef>
                <a:spcPts val="405"/>
              </a:spcBef>
            </a:pPr>
            <a:r>
              <a:rPr sz="950" dirty="0">
                <a:solidFill>
                  <a:srgbClr val="243444"/>
                </a:solidFill>
                <a:latin typeface="Calibri"/>
                <a:cs typeface="Calibri"/>
              </a:rPr>
              <a:t>+91 98203 65305</a:t>
            </a:r>
            <a:endParaRPr sz="950">
              <a:latin typeface="Calibri"/>
              <a:cs typeface="Calibri"/>
            </a:endParaRPr>
          </a:p>
          <a:p>
            <a:pPr marL="207645">
              <a:lnSpc>
                <a:spcPct val="100000"/>
              </a:lnSpc>
              <a:spcBef>
                <a:spcPts val="375"/>
              </a:spcBef>
            </a:pPr>
            <a:r>
              <a:rPr sz="950" dirty="0">
                <a:solidFill>
                  <a:srgbClr val="243444"/>
                </a:solidFill>
                <a:latin typeface="Calibri"/>
                <a:cs typeface="Calibri"/>
                <a:hlinkClick r:id="rId13"/>
              </a:rPr>
              <a:t>shrikrishna.dikshit@nangia-andersen.com</a:t>
            </a:r>
            <a:endParaRPr sz="950">
              <a:latin typeface="Calibri"/>
              <a:cs typeface="Calibri"/>
            </a:endParaRPr>
          </a:p>
        </p:txBody>
      </p:sp>
      <p:pic>
        <p:nvPicPr>
          <p:cNvPr id="25" name="object 25"/>
          <p:cNvPicPr/>
          <p:nvPr/>
        </p:nvPicPr>
        <p:blipFill>
          <a:blip r:embed="rId14" cstate="print"/>
          <a:stretch>
            <a:fillRect/>
          </a:stretch>
        </p:blipFill>
        <p:spPr>
          <a:xfrm>
            <a:off x="5037721" y="2891104"/>
            <a:ext cx="884662" cy="835621"/>
          </a:xfrm>
          <a:prstGeom prst="rect">
            <a:avLst/>
          </a:prstGeom>
        </p:spPr>
      </p:pic>
      <p:pic>
        <p:nvPicPr>
          <p:cNvPr id="26" name="object 26"/>
          <p:cNvPicPr/>
          <p:nvPr/>
        </p:nvPicPr>
        <p:blipFill>
          <a:blip r:embed="rId8" cstate="print"/>
          <a:stretch>
            <a:fillRect/>
          </a:stretch>
        </p:blipFill>
        <p:spPr>
          <a:xfrm>
            <a:off x="5095523" y="4257323"/>
            <a:ext cx="89941" cy="128523"/>
          </a:xfrm>
          <a:prstGeom prst="rect">
            <a:avLst/>
          </a:prstGeom>
        </p:spPr>
      </p:pic>
      <p:pic>
        <p:nvPicPr>
          <p:cNvPr id="27" name="object 27"/>
          <p:cNvPicPr/>
          <p:nvPr/>
        </p:nvPicPr>
        <p:blipFill>
          <a:blip r:embed="rId9" cstate="print"/>
          <a:stretch>
            <a:fillRect/>
          </a:stretch>
        </p:blipFill>
        <p:spPr>
          <a:xfrm>
            <a:off x="5076901" y="4459535"/>
            <a:ext cx="127190" cy="99923"/>
          </a:xfrm>
          <a:prstGeom prst="rect">
            <a:avLst/>
          </a:prstGeom>
        </p:spPr>
      </p:pic>
      <p:sp>
        <p:nvSpPr>
          <p:cNvPr id="28" name="object 28"/>
          <p:cNvSpPr txBox="1"/>
          <p:nvPr/>
        </p:nvSpPr>
        <p:spPr>
          <a:xfrm>
            <a:off x="5072236" y="3795799"/>
            <a:ext cx="2123440" cy="793750"/>
          </a:xfrm>
          <a:prstGeom prst="rect">
            <a:avLst/>
          </a:prstGeom>
        </p:spPr>
        <p:txBody>
          <a:bodyPr vert="horz" wrap="square" lIns="0" tIns="33655" rIns="0" bIns="0" rtlCol="0">
            <a:spAutoFit/>
          </a:bodyPr>
          <a:lstStyle/>
          <a:p>
            <a:pPr marL="12700">
              <a:lnSpc>
                <a:spcPct val="100000"/>
              </a:lnSpc>
              <a:spcBef>
                <a:spcPts val="265"/>
              </a:spcBef>
            </a:pPr>
            <a:r>
              <a:rPr sz="1300" b="1" dirty="0">
                <a:solidFill>
                  <a:srgbClr val="990E1E"/>
                </a:solidFill>
                <a:latin typeface="Calibri"/>
                <a:cs typeface="Calibri"/>
              </a:rPr>
              <a:t>Tauwﬁq Wahidi</a:t>
            </a:r>
            <a:endParaRPr sz="1300">
              <a:latin typeface="Calibri"/>
              <a:cs typeface="Calibri"/>
            </a:endParaRPr>
          </a:p>
          <a:p>
            <a:pPr marL="17145">
              <a:lnSpc>
                <a:spcPct val="100000"/>
              </a:lnSpc>
              <a:spcBef>
                <a:spcPts val="125"/>
              </a:spcBef>
            </a:pPr>
            <a:r>
              <a:rPr sz="950" dirty="0">
                <a:solidFill>
                  <a:srgbClr val="243444"/>
                </a:solidFill>
                <a:latin typeface="Calibri"/>
                <a:cs typeface="Calibri"/>
              </a:rPr>
              <a:t>Director - Risk Advisory Services</a:t>
            </a:r>
            <a:endParaRPr sz="950">
              <a:latin typeface="Calibri"/>
              <a:cs typeface="Calibri"/>
            </a:endParaRPr>
          </a:p>
          <a:p>
            <a:pPr marL="207645">
              <a:lnSpc>
                <a:spcPct val="100000"/>
              </a:lnSpc>
              <a:spcBef>
                <a:spcPts val="405"/>
              </a:spcBef>
            </a:pPr>
            <a:r>
              <a:rPr sz="950" dirty="0">
                <a:solidFill>
                  <a:srgbClr val="243444"/>
                </a:solidFill>
                <a:latin typeface="Calibri"/>
                <a:cs typeface="Calibri"/>
              </a:rPr>
              <a:t>+91 99670 26038</a:t>
            </a:r>
            <a:endParaRPr sz="950">
              <a:latin typeface="Calibri"/>
              <a:cs typeface="Calibri"/>
            </a:endParaRPr>
          </a:p>
          <a:p>
            <a:pPr marL="207645">
              <a:lnSpc>
                <a:spcPct val="100000"/>
              </a:lnSpc>
              <a:spcBef>
                <a:spcPts val="375"/>
              </a:spcBef>
            </a:pPr>
            <a:r>
              <a:rPr sz="950" dirty="0">
                <a:solidFill>
                  <a:srgbClr val="243444"/>
                </a:solidFill>
                <a:latin typeface="Calibri"/>
                <a:cs typeface="Calibri"/>
                <a:hlinkClick r:id="rId15"/>
              </a:rPr>
              <a:t>tauwﬁq.wahidi@nangia-andersen.com</a:t>
            </a:r>
            <a:endParaRPr sz="950">
              <a:latin typeface="Calibri"/>
              <a:cs typeface="Calibri"/>
            </a:endParaRPr>
          </a:p>
        </p:txBody>
      </p:sp>
      <p:sp>
        <p:nvSpPr>
          <p:cNvPr id="29" name="object 29"/>
          <p:cNvSpPr txBox="1"/>
          <p:nvPr/>
        </p:nvSpPr>
        <p:spPr>
          <a:xfrm>
            <a:off x="465187" y="9958985"/>
            <a:ext cx="944244" cy="232410"/>
          </a:xfrm>
          <a:prstGeom prst="rect">
            <a:avLst/>
          </a:prstGeom>
        </p:spPr>
        <p:txBody>
          <a:bodyPr vert="horz" wrap="square" lIns="0" tIns="13335" rIns="0" bIns="0" rtlCol="0">
            <a:spAutoFit/>
          </a:bodyPr>
          <a:lstStyle/>
          <a:p>
            <a:pPr marL="12700">
              <a:lnSpc>
                <a:spcPct val="100000"/>
              </a:lnSpc>
              <a:spcBef>
                <a:spcPts val="105"/>
              </a:spcBef>
            </a:pPr>
            <a:r>
              <a:rPr sz="1350" spc="-5" dirty="0">
                <a:solidFill>
                  <a:srgbClr val="AB0E1E"/>
                </a:solidFill>
                <a:latin typeface="Calibri"/>
                <a:cs typeface="Calibri"/>
              </a:rPr>
              <a:t>Follow</a:t>
            </a:r>
            <a:r>
              <a:rPr sz="1350" spc="-30" dirty="0">
                <a:solidFill>
                  <a:srgbClr val="AB0E1E"/>
                </a:solidFill>
                <a:latin typeface="Calibri"/>
                <a:cs typeface="Calibri"/>
              </a:rPr>
              <a:t> </a:t>
            </a:r>
            <a:r>
              <a:rPr sz="1350" dirty="0">
                <a:solidFill>
                  <a:srgbClr val="AB0E1E"/>
                </a:solidFill>
                <a:latin typeface="Calibri"/>
                <a:cs typeface="Calibri"/>
              </a:rPr>
              <a:t>us</a:t>
            </a:r>
            <a:r>
              <a:rPr sz="1350" spc="-25" dirty="0">
                <a:solidFill>
                  <a:srgbClr val="AB0E1E"/>
                </a:solidFill>
                <a:latin typeface="Calibri"/>
                <a:cs typeface="Calibri"/>
              </a:rPr>
              <a:t> </a:t>
            </a:r>
            <a:r>
              <a:rPr sz="1350" spc="-10" dirty="0">
                <a:solidFill>
                  <a:srgbClr val="AB0E1E"/>
                </a:solidFill>
                <a:latin typeface="Calibri"/>
                <a:cs typeface="Calibri"/>
              </a:rPr>
              <a:t>at</a:t>
            </a:r>
            <a:r>
              <a:rPr sz="1350" spc="-25" dirty="0">
                <a:solidFill>
                  <a:srgbClr val="AB0E1E"/>
                </a:solidFill>
                <a:latin typeface="Calibri"/>
                <a:cs typeface="Calibri"/>
              </a:rPr>
              <a:t> </a:t>
            </a:r>
            <a:r>
              <a:rPr sz="1350" dirty="0">
                <a:solidFill>
                  <a:srgbClr val="AB0E1E"/>
                </a:solidFill>
                <a:latin typeface="Calibri"/>
                <a:cs typeface="Calibri"/>
              </a:rPr>
              <a:t>:</a:t>
            </a:r>
            <a:endParaRPr sz="1350">
              <a:latin typeface="Calibri"/>
              <a:cs typeface="Calibri"/>
            </a:endParaRPr>
          </a:p>
        </p:txBody>
      </p:sp>
      <p:pic>
        <p:nvPicPr>
          <p:cNvPr id="30" name="object 30"/>
          <p:cNvPicPr/>
          <p:nvPr/>
        </p:nvPicPr>
        <p:blipFill>
          <a:blip r:embed="rId16" cstate="print"/>
          <a:stretch>
            <a:fillRect/>
          </a:stretch>
        </p:blipFill>
        <p:spPr>
          <a:xfrm>
            <a:off x="1665016" y="9951870"/>
            <a:ext cx="119786" cy="250128"/>
          </a:xfrm>
          <a:prstGeom prst="rect">
            <a:avLst/>
          </a:prstGeom>
        </p:spPr>
      </p:pic>
      <p:sp>
        <p:nvSpPr>
          <p:cNvPr id="31" name="object 31"/>
          <p:cNvSpPr/>
          <p:nvPr/>
        </p:nvSpPr>
        <p:spPr>
          <a:xfrm>
            <a:off x="2011146" y="9965766"/>
            <a:ext cx="292735" cy="243204"/>
          </a:xfrm>
          <a:custGeom>
            <a:avLst/>
            <a:gdLst/>
            <a:ahLst/>
            <a:cxnLst/>
            <a:rect l="l" t="t" r="r" b="b"/>
            <a:pathLst>
              <a:path w="292735" h="243204">
                <a:moveTo>
                  <a:pt x="202958" y="0"/>
                </a:moveTo>
                <a:lnTo>
                  <a:pt x="159981" y="17932"/>
                </a:lnTo>
                <a:lnTo>
                  <a:pt x="142494" y="61315"/>
                </a:lnTo>
                <a:lnTo>
                  <a:pt x="142494" y="66459"/>
                </a:lnTo>
                <a:lnTo>
                  <a:pt x="143129" y="71043"/>
                </a:lnTo>
                <a:lnTo>
                  <a:pt x="144399" y="74968"/>
                </a:lnTo>
                <a:lnTo>
                  <a:pt x="108521" y="69994"/>
                </a:lnTo>
                <a:lnTo>
                  <a:pt x="75884" y="57694"/>
                </a:lnTo>
                <a:lnTo>
                  <a:pt x="46506" y="38058"/>
                </a:lnTo>
                <a:lnTo>
                  <a:pt x="20408" y="11074"/>
                </a:lnTo>
                <a:lnTo>
                  <a:pt x="16787" y="18612"/>
                </a:lnTo>
                <a:lnTo>
                  <a:pt x="14195" y="26239"/>
                </a:lnTo>
                <a:lnTo>
                  <a:pt x="12636" y="33964"/>
                </a:lnTo>
                <a:lnTo>
                  <a:pt x="12115" y="41795"/>
                </a:lnTo>
                <a:lnTo>
                  <a:pt x="13789" y="57202"/>
                </a:lnTo>
                <a:lnTo>
                  <a:pt x="18805" y="70918"/>
                </a:lnTo>
                <a:lnTo>
                  <a:pt x="27160" y="82931"/>
                </a:lnTo>
                <a:lnTo>
                  <a:pt x="38849" y="93230"/>
                </a:lnTo>
                <a:lnTo>
                  <a:pt x="31457" y="92251"/>
                </a:lnTo>
                <a:lnTo>
                  <a:pt x="24530" y="90616"/>
                </a:lnTo>
                <a:lnTo>
                  <a:pt x="18078" y="88335"/>
                </a:lnTo>
                <a:lnTo>
                  <a:pt x="12115" y="85420"/>
                </a:lnTo>
                <a:lnTo>
                  <a:pt x="12949" y="96547"/>
                </a:lnTo>
                <a:lnTo>
                  <a:pt x="32613" y="132840"/>
                </a:lnTo>
                <a:lnTo>
                  <a:pt x="59817" y="146659"/>
                </a:lnTo>
                <a:lnTo>
                  <a:pt x="54749" y="147993"/>
                </a:lnTo>
                <a:lnTo>
                  <a:pt x="49403" y="148615"/>
                </a:lnTo>
                <a:lnTo>
                  <a:pt x="38836" y="148615"/>
                </a:lnTo>
                <a:lnTo>
                  <a:pt x="35242" y="148183"/>
                </a:lnTo>
                <a:lnTo>
                  <a:pt x="33121" y="147243"/>
                </a:lnTo>
                <a:lnTo>
                  <a:pt x="36542" y="156254"/>
                </a:lnTo>
                <a:lnTo>
                  <a:pt x="70475" y="186883"/>
                </a:lnTo>
                <a:lnTo>
                  <a:pt x="89077" y="190258"/>
                </a:lnTo>
                <a:lnTo>
                  <a:pt x="72259" y="201664"/>
                </a:lnTo>
                <a:lnTo>
                  <a:pt x="54259" y="209794"/>
                </a:lnTo>
                <a:lnTo>
                  <a:pt x="35065" y="214661"/>
                </a:lnTo>
                <a:lnTo>
                  <a:pt x="14668" y="216280"/>
                </a:lnTo>
                <a:lnTo>
                  <a:pt x="2959" y="216192"/>
                </a:lnTo>
                <a:lnTo>
                  <a:pt x="0" y="215620"/>
                </a:lnTo>
                <a:lnTo>
                  <a:pt x="21278" y="227658"/>
                </a:lnTo>
                <a:lnTo>
                  <a:pt x="43743" y="236235"/>
                </a:lnTo>
                <a:lnTo>
                  <a:pt x="67406" y="241370"/>
                </a:lnTo>
                <a:lnTo>
                  <a:pt x="92278" y="243077"/>
                </a:lnTo>
                <a:lnTo>
                  <a:pt x="117591" y="241385"/>
                </a:lnTo>
                <a:lnTo>
                  <a:pt x="163694" y="227851"/>
                </a:lnTo>
                <a:lnTo>
                  <a:pt x="203229" y="201772"/>
                </a:lnTo>
                <a:lnTo>
                  <a:pt x="232807" y="168672"/>
                </a:lnTo>
                <a:lnTo>
                  <a:pt x="251992" y="130131"/>
                </a:lnTo>
                <a:lnTo>
                  <a:pt x="261503" y="89420"/>
                </a:lnTo>
                <a:lnTo>
                  <a:pt x="262686" y="68414"/>
                </a:lnTo>
                <a:lnTo>
                  <a:pt x="262686" y="60591"/>
                </a:lnTo>
                <a:lnTo>
                  <a:pt x="271491" y="53259"/>
                </a:lnTo>
                <a:lnTo>
                  <a:pt x="279411" y="45480"/>
                </a:lnTo>
                <a:lnTo>
                  <a:pt x="286452" y="37265"/>
                </a:lnTo>
                <a:lnTo>
                  <a:pt x="292620" y="28625"/>
                </a:lnTo>
                <a:lnTo>
                  <a:pt x="284256" y="31995"/>
                </a:lnTo>
                <a:lnTo>
                  <a:pt x="275755" y="34767"/>
                </a:lnTo>
                <a:lnTo>
                  <a:pt x="267110" y="36942"/>
                </a:lnTo>
                <a:lnTo>
                  <a:pt x="258318" y="38519"/>
                </a:lnTo>
                <a:lnTo>
                  <a:pt x="267326" y="31746"/>
                </a:lnTo>
                <a:lnTo>
                  <a:pt x="274674" y="23844"/>
                </a:lnTo>
                <a:lnTo>
                  <a:pt x="280361" y="14808"/>
                </a:lnTo>
                <a:lnTo>
                  <a:pt x="284391" y="4635"/>
                </a:lnTo>
                <a:lnTo>
                  <a:pt x="274816" y="9434"/>
                </a:lnTo>
                <a:lnTo>
                  <a:pt x="265256" y="13417"/>
                </a:lnTo>
                <a:lnTo>
                  <a:pt x="255714" y="16590"/>
                </a:lnTo>
                <a:lnTo>
                  <a:pt x="246189" y="18961"/>
                </a:lnTo>
                <a:lnTo>
                  <a:pt x="237048" y="10694"/>
                </a:lnTo>
                <a:lnTo>
                  <a:pt x="226783" y="4765"/>
                </a:lnTo>
                <a:lnTo>
                  <a:pt x="215414" y="1194"/>
                </a:lnTo>
                <a:lnTo>
                  <a:pt x="202958" y="0"/>
                </a:lnTo>
                <a:close/>
              </a:path>
            </a:pathLst>
          </a:custGeom>
          <a:solidFill>
            <a:srgbClr val="AB0E1E"/>
          </a:solidFill>
        </p:spPr>
        <p:txBody>
          <a:bodyPr wrap="square" lIns="0" tIns="0" rIns="0" bIns="0" rtlCol="0"/>
          <a:lstStyle/>
          <a:p>
            <a:endParaRPr/>
          </a:p>
        </p:txBody>
      </p:sp>
      <p:grpSp>
        <p:nvGrpSpPr>
          <p:cNvPr id="32" name="object 32"/>
          <p:cNvGrpSpPr/>
          <p:nvPr/>
        </p:nvGrpSpPr>
        <p:grpSpPr>
          <a:xfrm>
            <a:off x="2546799" y="9941177"/>
            <a:ext cx="234950" cy="242570"/>
            <a:chOff x="2546799" y="9941177"/>
            <a:chExt cx="234950" cy="242570"/>
          </a:xfrm>
        </p:grpSpPr>
        <p:pic>
          <p:nvPicPr>
            <p:cNvPr id="33" name="object 33"/>
            <p:cNvPicPr/>
            <p:nvPr/>
          </p:nvPicPr>
          <p:blipFill>
            <a:blip r:embed="rId17" cstate="print"/>
            <a:stretch>
              <a:fillRect/>
            </a:stretch>
          </p:blipFill>
          <p:spPr>
            <a:xfrm>
              <a:off x="2624965" y="10001261"/>
              <a:ext cx="156362" cy="182410"/>
            </a:xfrm>
            <a:prstGeom prst="rect">
              <a:avLst/>
            </a:prstGeom>
          </p:spPr>
        </p:pic>
        <p:sp>
          <p:nvSpPr>
            <p:cNvPr id="34" name="object 34"/>
            <p:cNvSpPr/>
            <p:nvPr/>
          </p:nvSpPr>
          <p:spPr>
            <a:xfrm>
              <a:off x="2546794" y="9941178"/>
              <a:ext cx="52705" cy="242570"/>
            </a:xfrm>
            <a:custGeom>
              <a:avLst/>
              <a:gdLst/>
              <a:ahLst/>
              <a:cxnLst/>
              <a:rect l="l" t="t" r="r" b="b"/>
              <a:pathLst>
                <a:path w="52705" h="242570">
                  <a:moveTo>
                    <a:pt x="52120" y="60083"/>
                  </a:moveTo>
                  <a:lnTo>
                    <a:pt x="0" y="60083"/>
                  </a:lnTo>
                  <a:lnTo>
                    <a:pt x="0" y="242493"/>
                  </a:lnTo>
                  <a:lnTo>
                    <a:pt x="52120" y="242493"/>
                  </a:lnTo>
                  <a:lnTo>
                    <a:pt x="52120" y="60083"/>
                  </a:lnTo>
                  <a:close/>
                </a:path>
                <a:path w="52705" h="242570">
                  <a:moveTo>
                    <a:pt x="52120" y="24434"/>
                  </a:moveTo>
                  <a:lnTo>
                    <a:pt x="50190" y="14947"/>
                  </a:lnTo>
                  <a:lnTo>
                    <a:pt x="44958" y="7188"/>
                  </a:lnTo>
                  <a:lnTo>
                    <a:pt x="37172" y="1943"/>
                  </a:lnTo>
                  <a:lnTo>
                    <a:pt x="27660" y="0"/>
                  </a:lnTo>
                  <a:lnTo>
                    <a:pt x="18161" y="1930"/>
                  </a:lnTo>
                  <a:lnTo>
                    <a:pt x="10401" y="7175"/>
                  </a:lnTo>
                  <a:lnTo>
                    <a:pt x="5168" y="14935"/>
                  </a:lnTo>
                  <a:lnTo>
                    <a:pt x="3251" y="24434"/>
                  </a:lnTo>
                  <a:lnTo>
                    <a:pt x="5168" y="33959"/>
                  </a:lnTo>
                  <a:lnTo>
                    <a:pt x="10401" y="41744"/>
                  </a:lnTo>
                  <a:lnTo>
                    <a:pt x="18161" y="46990"/>
                  </a:lnTo>
                  <a:lnTo>
                    <a:pt x="27660" y="48907"/>
                  </a:lnTo>
                  <a:lnTo>
                    <a:pt x="37172" y="46990"/>
                  </a:lnTo>
                  <a:lnTo>
                    <a:pt x="44958" y="41744"/>
                  </a:lnTo>
                  <a:lnTo>
                    <a:pt x="50190" y="33959"/>
                  </a:lnTo>
                  <a:lnTo>
                    <a:pt x="52120" y="24434"/>
                  </a:lnTo>
                  <a:close/>
                </a:path>
              </a:pathLst>
            </a:custGeom>
            <a:solidFill>
              <a:srgbClr val="AB0E1E"/>
            </a:solid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2511</Words>
  <Application>Microsoft Macintosh PowerPoint</Application>
  <PresentationFormat>Custom</PresentationFormat>
  <Paragraphs>160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Calibri-BoldItalic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Investigations in the Remote Working Era</dc:title>
  <cp:lastModifiedBy>Diksha Thapliyal</cp:lastModifiedBy>
  <cp:revision>6</cp:revision>
  <dcterms:created xsi:type="dcterms:W3CDTF">2021-11-23T09:16:04Z</dcterms:created>
  <dcterms:modified xsi:type="dcterms:W3CDTF">2021-11-23T09:41:36Z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2021-09-01T00:00:00Z</vt:filetime>
  </property>
  <property fmtid="{D5CDD505-2E9C-101B-9397-08002B2CF9AE}" pid="3" name="Creator">
    <vt:lpwstr>Adobe Illustrator 25.3 (Windows)</vt:lpwstr>
  </property>
  <property fmtid="{D5CDD505-2E9C-101B-9397-08002B2CF9AE}" pid="4" name="LastSaved">
    <vt:filetime>2021-11-23T00:00:00Z</vt:filetime>
  </property>
</Properties>
</file>